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89" r:id="rId13"/>
    <p:sldId id="277" r:id="rId14"/>
    <p:sldId id="258" r:id="rId15"/>
    <p:sldId id="278" r:id="rId16"/>
    <p:sldId id="279" r:id="rId17"/>
    <p:sldId id="259" r:id="rId18"/>
    <p:sldId id="260" r:id="rId19"/>
    <p:sldId id="281" r:id="rId20"/>
    <p:sldId id="257" r:id="rId21"/>
    <p:sldId id="282" r:id="rId22"/>
    <p:sldId id="280" r:id="rId23"/>
    <p:sldId id="261" r:id="rId24"/>
    <p:sldId id="283" r:id="rId25"/>
    <p:sldId id="284" r:id="rId26"/>
    <p:sldId id="285" r:id="rId27"/>
    <p:sldId id="286" r:id="rId28"/>
    <p:sldId id="287" r:id="rId29"/>
    <p:sldId id="288" r:id="rId30"/>
    <p:sldId id="262" r:id="rId31"/>
    <p:sldId id="263" r:id="rId32"/>
    <p:sldId id="264" r:id="rId33"/>
    <p:sldId id="265" r:id="rId34"/>
    <p:sldId id="266" r:id="rId35"/>
    <p:sldId id="267" r:id="rId36"/>
    <p:sldId id="290" r:id="rId37"/>
    <p:sldId id="293" r:id="rId38"/>
    <p:sldId id="295" r:id="rId39"/>
    <p:sldId id="296" r:id="rId40"/>
    <p:sldId id="297" r:id="rId41"/>
    <p:sldId id="292" r:id="rId42"/>
    <p:sldId id="298" r:id="rId43"/>
    <p:sldId id="299" r:id="rId44"/>
    <p:sldId id="300" r:id="rId45"/>
    <p:sldId id="291" r:id="rId46"/>
    <p:sldId id="301" r:id="rId47"/>
    <p:sldId id="302" r:id="rId48"/>
    <p:sldId id="303" r:id="rId49"/>
    <p:sldId id="304" r:id="rId50"/>
    <p:sldId id="305" r:id="rId51"/>
    <p:sldId id="294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66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0" autoAdjust="0"/>
    <p:restoredTop sz="94660"/>
  </p:normalViewPr>
  <p:slideViewPr>
    <p:cSldViewPr snapToGrid="0">
      <p:cViewPr varScale="1">
        <p:scale>
          <a:sx n="62" d="100"/>
          <a:sy n="62" d="100"/>
        </p:scale>
        <p:origin x="23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E5FB-8E81-410C-8077-635DD259AF7E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5221-343F-4E51-9E12-B6317DB0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1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E5FB-8E81-410C-8077-635DD259AF7E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5221-343F-4E51-9E12-B6317DB0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88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E5FB-8E81-410C-8077-635DD259AF7E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5221-343F-4E51-9E12-B6317DB0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6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E5FB-8E81-410C-8077-635DD259AF7E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5221-343F-4E51-9E12-B6317DB0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4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E5FB-8E81-410C-8077-635DD259AF7E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5221-343F-4E51-9E12-B6317DB0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7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E5FB-8E81-410C-8077-635DD259AF7E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5221-343F-4E51-9E12-B6317DB0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4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E5FB-8E81-410C-8077-635DD259AF7E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5221-343F-4E51-9E12-B6317DB0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58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E5FB-8E81-410C-8077-635DD259AF7E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5221-343F-4E51-9E12-B6317DB0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8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E5FB-8E81-410C-8077-635DD259AF7E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5221-343F-4E51-9E12-B6317DB0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80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E5FB-8E81-410C-8077-635DD259AF7E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5221-343F-4E51-9E12-B6317DB0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E5FB-8E81-410C-8077-635DD259AF7E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5221-343F-4E51-9E12-B6317DB0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6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5E5FB-8E81-410C-8077-635DD259AF7E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E5221-343F-4E51-9E12-B6317DB0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05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3110" y="265472"/>
            <a:ext cx="9910916" cy="3244492"/>
          </a:xfrm>
        </p:spPr>
        <p:txBody>
          <a:bodyPr>
            <a:normAutofit/>
          </a:bodyPr>
          <a:lstStyle/>
          <a:p>
            <a:r>
              <a:rPr lang="ru-RU" sz="4500" b="1" i="1" dirty="0"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Современное оборудование для убоя и первичной переработки скота</a:t>
            </a:r>
          </a:p>
        </p:txBody>
      </p:sp>
      <p:pic>
        <p:nvPicPr>
          <p:cNvPr id="5" name="Рисунок 4" descr="ИЖГСХА.jpg">
            <a:extLst>
              <a:ext uri="{FF2B5EF4-FFF2-40B4-BE49-F238E27FC236}">
                <a16:creationId xmlns:a16="http://schemas.microsoft.com/office/drawing/2014/main" id="{9D4D4BAA-FD0D-43F4-8A66-6BD1FDD982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6252"/>
          <a:stretch>
            <a:fillRect/>
          </a:stretch>
        </p:blipFill>
        <p:spPr>
          <a:xfrm>
            <a:off x="708916" y="15100"/>
            <a:ext cx="1752601" cy="123512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40340E-353D-40E9-BAD6-E11F48357634}"/>
              </a:ext>
            </a:extLst>
          </p:cNvPr>
          <p:cNvSpPr/>
          <p:nvPr/>
        </p:nvSpPr>
        <p:spPr>
          <a:xfrm>
            <a:off x="2369050" y="265472"/>
            <a:ext cx="8447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cap="all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Федеральное государственное бюджетное образовательное учреждение высшего образования </a:t>
            </a:r>
            <a:br>
              <a:rPr lang="ru-RU" b="1" i="1" cap="all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Удмуртский государственный Аграрный университет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05323-19EC-4928-984C-CBEFA5EBA43C}"/>
              </a:ext>
            </a:extLst>
          </p:cNvPr>
          <p:cNvSpPr txBox="1"/>
          <p:nvPr/>
        </p:nvSpPr>
        <p:spPr>
          <a:xfrm>
            <a:off x="3390900" y="4169596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3300"/>
                </a:solidFill>
              </a:rPr>
              <a:t>Разработчик: канд. с.-х. наук, доцент кафедры технологии переработки продукции животноводства</a:t>
            </a:r>
          </a:p>
          <a:p>
            <a:pPr algn="ctr"/>
            <a:r>
              <a:rPr lang="ru-RU" sz="2000" b="1" dirty="0">
                <a:solidFill>
                  <a:srgbClr val="003300"/>
                </a:solidFill>
              </a:rPr>
              <a:t>Васильева Марина Ивановна</a:t>
            </a:r>
          </a:p>
        </p:txBody>
      </p:sp>
    </p:spTree>
    <p:extLst>
      <p:ext uri="{BB962C8B-B14F-4D97-AF65-F5344CB8AC3E}">
        <p14:creationId xmlns:p14="http://schemas.microsoft.com/office/powerpoint/2010/main" val="1912441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1" r="5522" b="1688"/>
          <a:stretch/>
        </p:blipFill>
        <p:spPr>
          <a:xfrm>
            <a:off x="6403744" y="-14749"/>
            <a:ext cx="5778422" cy="36565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1997" y="11957"/>
            <a:ext cx="5577348" cy="654512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00FF"/>
                </a:solidFill>
              </a:rPr>
              <a:t>Прогонный коридор для свиней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9835" y="4089598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/>
              <a:t>	Группами (максимум по 4 головы) они добровольно следуют в разъединяющий бокс. Оттуда по транспортеру их доставляют в бокс обездвиживания. Именно отсюда уже нет пути назад, так как одновременно закрывается задняя ограничительная дверца. Такая система подгона свиней к боксу для обездвиживания позволяет значительно снизить их стрессовое состояние.</a:t>
            </a:r>
          </a:p>
          <a:p>
            <a:pPr algn="just"/>
            <a:r>
              <a:rPr lang="ru-RU" sz="2400" i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478" y="1110796"/>
            <a:ext cx="628281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i="1" dirty="0"/>
              <a:t>	Коридор для подгона оборудован ярким бестеневым освещением. Хорошая изоляция предотвращает проникновение шума из убойного цеха. С помощью простого трюка, размещения зеркала, животных заманивают в коридор подгона, где они как бы видят себе подобных и следуют своему инстинкту любопытства.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7588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606"/>
            <a:ext cx="11181735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0000FF"/>
                </a:solidFill>
              </a:rPr>
              <a:t>Высокочастотные аппараты для безболезненного оглушения животных постоянной силой тока -</a:t>
            </a:r>
            <a:br>
              <a:rPr lang="ru-RU" sz="2800" b="1" i="1" dirty="0">
                <a:solidFill>
                  <a:srgbClr val="0000FF"/>
                </a:solidFill>
              </a:rPr>
            </a:br>
            <a:endParaRPr lang="ru-RU" sz="2800" b="1" i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724" y="1012242"/>
            <a:ext cx="116364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/>
              <a:t>обеспечивают выбор параметров оглушения в автоматическом режиме. Первоначально происходит измерение омического сопротивления животного, после чего с помощью предварительно установленных программ осуществляется адаптация и передача индивидуальных данных для различных видов животных, в соответствии с которыми производится </a:t>
            </a:r>
            <a:r>
              <a:rPr lang="ru-RU" sz="2800" i="1" dirty="0" err="1"/>
              <a:t>электрооглушение</a:t>
            </a:r>
            <a:r>
              <a:rPr lang="ru-RU" sz="2800" i="1" dirty="0"/>
              <a:t>.</a:t>
            </a:r>
          </a:p>
          <a:p>
            <a:pPr algn="just"/>
            <a:r>
              <a:rPr lang="ru-RU" sz="2800" i="1" dirty="0"/>
              <a:t>Программируемое электронное устройство управляет всеми параметрами оглушения, легко настраивается и защищено паролем. Внешняя карта памяти хранит основные параметры электрического оглушения. Эти данные, с помощью программного обеспечения, могут передаваться на ПК или принтер.</a:t>
            </a:r>
          </a:p>
          <a:p>
            <a:pPr algn="just"/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105750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8" b="2732"/>
          <a:stretch/>
        </p:blipFill>
        <p:spPr>
          <a:xfrm>
            <a:off x="7714910" y="3657601"/>
            <a:ext cx="4466191" cy="3141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96"/>
          <a:stretch/>
        </p:blipFill>
        <p:spPr>
          <a:xfrm>
            <a:off x="72678" y="1631216"/>
            <a:ext cx="3243096" cy="48227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370" y="0"/>
            <a:ext cx="30977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i="1" dirty="0">
                <a:solidFill>
                  <a:srgbClr val="0000FF"/>
                </a:solidFill>
              </a:rPr>
              <a:t>Бокс BRТ для оглушения свиней постоянным током высокой частоты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15774" y="21121"/>
            <a:ext cx="877683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i="1" dirty="0"/>
              <a:t>	Основные характеристики установки: оптимальное гуманное отношение к животным и рентабельность; более длительное содержание на </a:t>
            </a:r>
            <a:r>
              <a:rPr lang="ru-RU" sz="2600" i="1" dirty="0" err="1"/>
              <a:t>предубойном</a:t>
            </a:r>
            <a:r>
              <a:rPr lang="ru-RU" sz="2600" i="1" dirty="0"/>
              <a:t> участке для исключения стресса; точная синхронизация между системой транспортировки и механизмами оглушения; бесступенчатое регулирование скорости; оборудование с низким уровнем шума; оптимальное распознавание животных посредством комбинации нескольких </a:t>
            </a:r>
            <a:r>
              <a:rPr lang="ru-RU" sz="2600" i="1" dirty="0" err="1"/>
              <a:t>фоторелейных</a:t>
            </a:r>
            <a:r>
              <a:rPr lang="ru-RU" sz="2600" i="1" dirty="0"/>
              <a:t> элементов и ультразвуковых сенсоров.</a:t>
            </a:r>
          </a:p>
        </p:txBody>
      </p:sp>
    </p:spTree>
    <p:extLst>
      <p:ext uri="{BB962C8B-B14F-4D97-AF65-F5344CB8AC3E}">
        <p14:creationId xmlns:p14="http://schemas.microsoft.com/office/powerpoint/2010/main" val="473441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3" y="544101"/>
            <a:ext cx="4433164" cy="6313899"/>
          </a:xfrm>
        </p:spPr>
      </p:pic>
      <p:sp>
        <p:nvSpPr>
          <p:cNvPr id="5" name="Прямоугольник 4"/>
          <p:cNvSpPr/>
          <p:nvPr/>
        </p:nvSpPr>
        <p:spPr>
          <a:xfrm>
            <a:off x="4218039" y="27907"/>
            <a:ext cx="783139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/>
              <a:t>	Животное поступает в бокс для оглушения по прогонному коридору, где оператор включает автоматический цикл оглушения, после чего с помощью пневматического сервомотора закрывается задняя заслонка. В этот момент площадка, на которой находится животное, опускается одновременно с этим опускаются передвижные тефлоновые накладки в боковых стенках бокса благодаря чему свинья повисает в воздухе. </a:t>
            </a:r>
          </a:p>
          <a:p>
            <a:pPr algn="just"/>
            <a:r>
              <a:rPr lang="ru-RU" sz="2400" i="1" dirty="0"/>
              <a:t>	Одновременно с помощью пневматического сервомотора устанавливается тележка с подвижными щипцами, подключенными к аппарату оглушения. В момент прикосновения электродов к животному осуществляется процесс оглушения. После оглушения животное через боковые двери попадает на стол (транспортер) обескровливания. Через несколько секунд после выпадения животного бокс готов к проведению оглушения следующего животного.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23" y="0"/>
            <a:ext cx="4433164" cy="6931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0000FF"/>
                </a:solidFill>
              </a:rPr>
              <a:t>Автоматический бокс для оглушения свиней</a:t>
            </a:r>
          </a:p>
        </p:txBody>
      </p:sp>
    </p:spTree>
    <p:extLst>
      <p:ext uri="{BB962C8B-B14F-4D97-AF65-F5344CB8AC3E}">
        <p14:creationId xmlns:p14="http://schemas.microsoft.com/office/powerpoint/2010/main" val="3232050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oodruss.ru/upload/normal/moskva-elektropogonyalka_pogonyalka_dlya_sviney_firmy_Freund_germaniya_81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1158">
            <a:off x="7861116" y="3390908"/>
            <a:ext cx="42767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www.enkatarim.com/wp-content/uploads/2019/02/43176-anishock-pro-2000-%C3%BCvendi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4181" y="160338"/>
            <a:ext cx="110170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Электрические погонялки</a:t>
            </a:r>
          </a:p>
          <a:p>
            <a:pPr algn="just"/>
            <a:r>
              <a:rPr lang="ru-RU" sz="2400" i="1" dirty="0"/>
              <a:t> для обеспечения подачи убойных животных в </a:t>
            </a:r>
            <a:r>
              <a:rPr lang="ru-RU" sz="2400" i="1" dirty="0" err="1"/>
              <a:t>предубойный</a:t>
            </a:r>
            <a:r>
              <a:rPr lang="ru-RU" sz="2400" i="1" dirty="0"/>
              <a:t> загон производят приспособление для гона – погонялки, особенностью которых является медленно растущая электрическая мощность. Животные не тревожатся и двигаются добровольно, когда не ощущают чувство дискомфорта. </a:t>
            </a:r>
          </a:p>
          <a:p>
            <a:pPr algn="just"/>
            <a:endParaRPr lang="ru-RU" sz="2400" i="1" dirty="0"/>
          </a:p>
          <a:p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1" b="96436" l="5929" r="96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06" y="2299333"/>
            <a:ext cx="4820323" cy="4544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009" y="2279717"/>
            <a:ext cx="733343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i="1" dirty="0" err="1">
                <a:solidFill>
                  <a:srgbClr val="0000FF"/>
                </a:solidFill>
              </a:rPr>
              <a:t>Электропогонялка</a:t>
            </a:r>
            <a:r>
              <a:rPr lang="ru-RU" sz="2500" i="1" dirty="0">
                <a:solidFill>
                  <a:srgbClr val="0000FF"/>
                </a:solidFill>
              </a:rPr>
              <a:t> для скота</a:t>
            </a:r>
          </a:p>
          <a:p>
            <a:pPr algn="just"/>
            <a:r>
              <a:rPr lang="ru-RU" sz="2500" i="1" dirty="0"/>
              <a:t>представляют собой полый корпус 1 из дюралюминия и пластмассы, на конце которого имеется наконечник 3 из прессованной резины с латунными контактами (шпильками) внутри. В корпус вмонтирован кнопочный выключатель 2. </a:t>
            </a:r>
            <a:r>
              <a:rPr lang="ru-RU" sz="2800" i="1" dirty="0"/>
              <a:t>Устройство не имеет острых концов, повреждающих кожный покров (отключение тока через 2 сек.), исключает летальный исход. </a:t>
            </a:r>
            <a:endParaRPr lang="ru-RU" sz="2500" i="1" dirty="0"/>
          </a:p>
          <a:p>
            <a:endParaRPr lang="ru-RU" sz="2500" i="1" dirty="0"/>
          </a:p>
        </p:txBody>
      </p:sp>
    </p:spTree>
    <p:extLst>
      <p:ext uri="{BB962C8B-B14F-4D97-AF65-F5344CB8AC3E}">
        <p14:creationId xmlns:p14="http://schemas.microsoft.com/office/powerpoint/2010/main" val="297392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761" y="212908"/>
            <a:ext cx="5508184" cy="1325563"/>
          </a:xfrm>
        </p:spPr>
        <p:txBody>
          <a:bodyPr>
            <a:normAutofit/>
          </a:bodyPr>
          <a:lstStyle/>
          <a:p>
            <a:r>
              <a:rPr lang="ru-RU" sz="3200" b="1" i="1" dirty="0" err="1">
                <a:solidFill>
                  <a:srgbClr val="0000FF"/>
                </a:solidFill>
              </a:rPr>
              <a:t>Электропогонялки</a:t>
            </a:r>
            <a:r>
              <a:rPr lang="ru-RU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>
                <a:solidFill>
                  <a:srgbClr val="0000FF"/>
                </a:solidFill>
              </a:rPr>
              <a:t>KAWE 21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pic>
        <p:nvPicPr>
          <p:cNvPr id="4" name="Picture 8" descr="https://www.freund.eu/media/catalog/product/cache/1/image/800,610x/9df78eab33525d08d6e5fb8d27136e95/k/s/ksk_viehtreiber_kawe_2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00" b="63625" l="7875" r="9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4" b="34387"/>
          <a:stretch/>
        </p:blipFill>
        <p:spPr bwMode="auto">
          <a:xfrm>
            <a:off x="4397079" y="875689"/>
            <a:ext cx="8663016" cy="30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761" y="2663507"/>
            <a:ext cx="84508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имеют надежную конструкцию, электронное управление, что исключает механический износ. Защищена от прямого воздействия пара, с 2-секундным восстановлением импульса. Отличается высокой производительностью, имеет оптический указатель о готовности к работе. Помогает избежать жестокого отношения к животным, что повышает качество мяса. </a:t>
            </a:r>
          </a:p>
        </p:txBody>
      </p:sp>
    </p:spTree>
    <p:extLst>
      <p:ext uri="{BB962C8B-B14F-4D97-AF65-F5344CB8AC3E}">
        <p14:creationId xmlns:p14="http://schemas.microsoft.com/office/powerpoint/2010/main" val="2577566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458" y="368710"/>
            <a:ext cx="3996813" cy="132197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0000FF"/>
                </a:solidFill>
              </a:rPr>
              <a:t>Аппарат для </a:t>
            </a:r>
            <a:r>
              <a:rPr lang="ru-RU" sz="2800" b="1" i="1" dirty="0" err="1">
                <a:solidFill>
                  <a:srgbClr val="0000FF"/>
                </a:solidFill>
              </a:rPr>
              <a:t>электрооглушения</a:t>
            </a:r>
            <a:r>
              <a:rPr lang="ru-RU" sz="2800" b="1" i="1" dirty="0">
                <a:solidFill>
                  <a:srgbClr val="0000FF"/>
                </a:solidFill>
              </a:rPr>
              <a:t> скота В2-ФОЭ-С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2" y="1814385"/>
            <a:ext cx="4376812" cy="2960785"/>
          </a:xfrm>
        </p:spPr>
      </p:pic>
      <p:sp>
        <p:nvSpPr>
          <p:cNvPr id="5" name="Прямоугольник 4"/>
          <p:cNvSpPr/>
          <p:nvPr/>
        </p:nvSpPr>
        <p:spPr>
          <a:xfrm>
            <a:off x="4567084" y="368710"/>
            <a:ext cx="762491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	Предназначен для оглушения крупного и мелкого рогатого скота и свиней путем пропускания электрического тока через животных. </a:t>
            </a:r>
          </a:p>
          <a:p>
            <a:r>
              <a:rPr lang="ru-RU" sz="2800" i="1" dirty="0"/>
              <a:t>	Стек представляет собой металлическую трубу, покрытую снаружи резиновой оболочкой. На конце стека имеется игла, к которой подводится один полюс выходного напряжения. Металлическая труба соединена с заземляющим проводником. В корпусе стека имеется кнопка, с помощью которой осуществляется включение устройства в работу. Стек подключается с помощью вилки. Режим работы – прерывный. </a:t>
            </a:r>
          </a:p>
        </p:txBody>
      </p:sp>
    </p:spTree>
    <p:extLst>
      <p:ext uri="{BB962C8B-B14F-4D97-AF65-F5344CB8AC3E}">
        <p14:creationId xmlns:p14="http://schemas.microsoft.com/office/powerpoint/2010/main" val="4126833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65" y="365125"/>
            <a:ext cx="4913671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0000FF"/>
                </a:solidFill>
              </a:rPr>
              <a:t>Аппарат электрического оглушения </a:t>
            </a:r>
            <a:r>
              <a:rPr lang="en-US" sz="2800" b="1" i="1" dirty="0">
                <a:solidFill>
                  <a:srgbClr val="0000FF"/>
                </a:solidFill>
              </a:rPr>
              <a:t>STZ-2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  <p:pic>
        <p:nvPicPr>
          <p:cNvPr id="3074" name="Picture 2" descr="https://ua.all.biz/img/ua/catalog/1315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9" y="1690688"/>
            <a:ext cx="5511971" cy="36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36081" y="599307"/>
            <a:ext cx="6911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/>
              <a:t>	Предназначен для </a:t>
            </a:r>
            <a:r>
              <a:rPr lang="ru-RU" sz="2800" i="1" dirty="0" err="1"/>
              <a:t>предубойного</a:t>
            </a:r>
            <a:r>
              <a:rPr lang="ru-RU" sz="2800" i="1" dirty="0"/>
              <a:t> оглушения скота на бойнях и предприятиях по убою и первичной переработке скота.</a:t>
            </a:r>
          </a:p>
          <a:p>
            <a:pPr algn="just"/>
            <a:r>
              <a:rPr lang="ru-RU" sz="2800" i="1" dirty="0"/>
              <a:t>	Исключает переломы костей и возникновение кровоподтеков. Комплектуется щипцами. Амперметр и вольтметр – электронные. Напряжение на щипцах и продолжительность оглушения определяет оператор. </a:t>
            </a:r>
          </a:p>
        </p:txBody>
      </p:sp>
    </p:spTree>
    <p:extLst>
      <p:ext uri="{BB962C8B-B14F-4D97-AF65-F5344CB8AC3E}">
        <p14:creationId xmlns:p14="http://schemas.microsoft.com/office/powerpoint/2010/main" val="3721729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11" y="592819"/>
            <a:ext cx="3302027" cy="1325563"/>
          </a:xfrm>
        </p:spPr>
        <p:txBody>
          <a:bodyPr>
            <a:normAutofit/>
          </a:bodyPr>
          <a:lstStyle/>
          <a:p>
            <a:r>
              <a:rPr lang="ru-RU" sz="2600" b="1" i="1" dirty="0">
                <a:solidFill>
                  <a:srgbClr val="0000FF"/>
                </a:solidFill>
              </a:rPr>
              <a:t>Стержневой пистолет для оглушения скота</a:t>
            </a:r>
          </a:p>
        </p:txBody>
      </p:sp>
      <p:pic>
        <p:nvPicPr>
          <p:cNvPr id="4098" name="Picture 2" descr="https://cozidanie.ru/upload/medialibrary/57c/57cf8ba978becc76deb771139923ff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7" t="11349" r="37317" b="12371"/>
          <a:stretch/>
        </p:blipFill>
        <p:spPr bwMode="auto">
          <a:xfrm>
            <a:off x="634182" y="1771858"/>
            <a:ext cx="1445343" cy="50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6853" y="69599"/>
            <a:ext cx="9683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Оборудование и устройства для механического оглушения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2745" y="690500"/>
            <a:ext cx="881292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i="1" dirty="0"/>
              <a:t>Специальный пистолет для оглушения действует подобно молоту, но энергия для повреждения черепа создается не человеком, а пороховым газом или давлением сжатого воздуха.</a:t>
            </a:r>
          </a:p>
          <a:p>
            <a:pPr algn="ctr"/>
            <a:r>
              <a:rPr lang="ru-RU" sz="2500" i="1" dirty="0"/>
              <a:t>Специальный пистолет для оглушения по своему действию напоминает огнестрельное оружие. Его используют ограничено и строго соблюдая технику безопасности. Ударник пистолета взводится в исходное положение и удерживается в таком положении спусковым рычагом. При нажатии на спусковой рычаг пружина приводит в действие ударник, который воспламенят патрон, и под давлением пороховых газов ударный стержень пробивает череп, а затем под действием пружины возвращается назад. Спусковой рычаг под действием пружины также возвращается в исходное положение. Пороховые газы удаляются через отверстия.</a:t>
            </a:r>
          </a:p>
        </p:txBody>
      </p:sp>
    </p:spTree>
    <p:extLst>
      <p:ext uri="{BB962C8B-B14F-4D97-AF65-F5344CB8AC3E}">
        <p14:creationId xmlns:p14="http://schemas.microsoft.com/office/powerpoint/2010/main" val="206256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425" y="105063"/>
            <a:ext cx="10515600" cy="573364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00FF"/>
                </a:solidFill>
              </a:rPr>
              <a:t>Пистолет для оглушения крупного рогатого скота «MAGNUM»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114" r="977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4" y="-294967"/>
            <a:ext cx="7577256" cy="4076372"/>
          </a:xfrm>
        </p:spPr>
      </p:pic>
      <p:sp>
        <p:nvSpPr>
          <p:cNvPr id="5" name="Прямоугольник 4"/>
          <p:cNvSpPr/>
          <p:nvPr/>
        </p:nvSpPr>
        <p:spPr>
          <a:xfrm>
            <a:off x="1548582" y="3442771"/>
            <a:ext cx="97191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/>
              <a:t>Предназначен для оглушения крупного рогатого скота на предприятиях по убою и первичной переработке скота. Имеет высокую скорость оглушения. Конструкция прочная, износоустойчивая. Калибр - 5,6/16, глубина воздействия - 4,8 дюйма.</a:t>
            </a:r>
          </a:p>
        </p:txBody>
      </p:sp>
    </p:spTree>
    <p:extLst>
      <p:ext uri="{BB962C8B-B14F-4D97-AF65-F5344CB8AC3E}">
        <p14:creationId xmlns:p14="http://schemas.microsoft.com/office/powerpoint/2010/main" val="305966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280409-D2B8-4484-B499-DB7C1B36BCA4}"/>
              </a:ext>
            </a:extLst>
          </p:cNvPr>
          <p:cNvSpPr txBox="1"/>
          <p:nvPr/>
        </p:nvSpPr>
        <p:spPr>
          <a:xfrm>
            <a:off x="1018135" y="939161"/>
            <a:ext cx="10441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b="1" i="1" dirty="0"/>
              <a:t>Оборудование для оглушения и обездвиживания</a:t>
            </a:r>
          </a:p>
          <a:p>
            <a:pPr marL="342900" indent="-342900">
              <a:buAutoNum type="arabicPeriod"/>
            </a:pPr>
            <a:r>
              <a:rPr lang="ru-RU" sz="3600" b="1" i="1" dirty="0"/>
              <a:t>Оборудование для обескровливания и сбора крови</a:t>
            </a:r>
          </a:p>
          <a:p>
            <a:pPr marL="342900" indent="-342900">
              <a:buAutoNum type="arabicPeriod"/>
            </a:pPr>
            <a:r>
              <a:rPr lang="ru-RU" sz="3600" b="1" i="1" dirty="0" err="1"/>
              <a:t>Электростимуляторы</a:t>
            </a:r>
            <a:r>
              <a:rPr lang="ru-RU" sz="3600" b="1" i="1" dirty="0"/>
              <a:t> обескровливания</a:t>
            </a:r>
          </a:p>
          <a:p>
            <a:pPr marL="342900" indent="-342900">
              <a:buAutoNum type="arabicPeriod"/>
            </a:pPr>
            <a:r>
              <a:rPr lang="ru-RU" sz="3600" b="1" i="1" dirty="0"/>
              <a:t>Оборудование для механической очистки свиных туш</a:t>
            </a:r>
          </a:p>
        </p:txBody>
      </p:sp>
    </p:spTree>
    <p:extLst>
      <p:ext uri="{BB962C8B-B14F-4D97-AF65-F5344CB8AC3E}">
        <p14:creationId xmlns:p14="http://schemas.microsoft.com/office/powerpoint/2010/main" val="3882314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vorit-mp.com/images/0.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4" y="3358541"/>
            <a:ext cx="5274022" cy="32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s.regtorg.ru/imgs/goods/56/369456-photo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1" y="652"/>
            <a:ext cx="4268941" cy="335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0821" y="-8606"/>
            <a:ext cx="75623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FF"/>
                </a:solidFill>
              </a:rPr>
              <a:t>Пневматические пистолеты для оглушения крупного рогатого скота мод. USSS-1 – с проникающим стержнем, USSS-2 – без проникновения в череп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53801" y="1665770"/>
            <a:ext cx="706447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i="1" dirty="0"/>
              <a:t>	Предназначены для оглушения крупного рогатого скота на предприятиях по убою. Обеспечивают оглушение животного без причинения ему боли.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97604" y="3358541"/>
            <a:ext cx="646962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i="1" dirty="0"/>
              <a:t>Процедура убоя гуманна – один выстрел. Инструмент срабатывает только когда на 100 % готов к оглушению. Воздух привода не проникает в животное. Для безопасности оператора управляется сдвоенными курками только двумя руками, работает практически без отдачи, легко ремонтируется и чистится.</a:t>
            </a:r>
          </a:p>
        </p:txBody>
      </p:sp>
    </p:spTree>
    <p:extLst>
      <p:ext uri="{BB962C8B-B14F-4D97-AF65-F5344CB8AC3E}">
        <p14:creationId xmlns:p14="http://schemas.microsoft.com/office/powerpoint/2010/main" val="230626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961" y="116398"/>
            <a:ext cx="10515600" cy="549275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00FF"/>
                </a:solidFill>
              </a:rPr>
              <a:t>Пороховое устройство </a:t>
            </a:r>
            <a:r>
              <a:rPr lang="en-US" sz="2800" b="1" i="1" dirty="0">
                <a:solidFill>
                  <a:srgbClr val="0000FF"/>
                </a:solidFill>
              </a:rPr>
              <a:t>KS</a:t>
            </a:r>
            <a:r>
              <a:rPr lang="ru-RU" sz="2800" b="1" i="1" dirty="0">
                <a:solidFill>
                  <a:srgbClr val="0000FF"/>
                </a:solidFill>
              </a:rPr>
              <a:t> -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4961" y="639762"/>
            <a:ext cx="86007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i="1" dirty="0"/>
              <a:t>- с выскакивающим ударным бойком предназначено для гуманного оглушения (приведения в бессознательное и обездвиженное состояние) крупного и мелкого рогатого скота, лошадей и свиней перед убоем.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77729" y="2444939"/>
            <a:ext cx="940947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i="1" dirty="0"/>
              <a:t>	Основано на действии выскакивающего ударного стержня, приводимого в действие с помощью порохового заряда. При срабатывании заряда стержень пробивает черепную коробку животного и повреждает мозг, в результате чего оно не испытывает боли и находится в бессознательном, обездвиженном состоянии. Это позволяет избежать стресса животного, обеспечить хороший </a:t>
            </a:r>
            <a:r>
              <a:rPr lang="ru-RU" sz="2600" i="1" dirty="0" err="1"/>
              <a:t>кровоспуск</a:t>
            </a:r>
            <a:r>
              <a:rPr lang="ru-RU" sz="2600" i="1" dirty="0"/>
              <a:t> и достичь высокого качества получаемого мяса. После срабатывания ударный стержень автоматически возвращается в исходное положение.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2848888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716" y="1"/>
            <a:ext cx="5474110" cy="678426"/>
          </a:xfrm>
        </p:spPr>
        <p:txBody>
          <a:bodyPr>
            <a:normAutofit/>
          </a:bodyPr>
          <a:lstStyle/>
          <a:p>
            <a:r>
              <a:rPr lang="ru-RU" sz="2600" b="1" i="1" dirty="0">
                <a:solidFill>
                  <a:srgbClr val="0000FF"/>
                </a:solidFill>
              </a:rPr>
              <a:t>Оглушение крупного рогатого скота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6" y="678427"/>
            <a:ext cx="6335009" cy="3724795"/>
          </a:xfrm>
        </p:spPr>
      </p:pic>
      <p:sp>
        <p:nvSpPr>
          <p:cNvPr id="5" name="Прямоугольник 4"/>
          <p:cNvSpPr/>
          <p:nvPr/>
        </p:nvSpPr>
        <p:spPr>
          <a:xfrm>
            <a:off x="6484374" y="988508"/>
            <a:ext cx="52700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/>
              <a:t>Двухконтактный</a:t>
            </a:r>
            <a:r>
              <a:rPr lang="ru-RU" sz="2800" i="1" dirty="0"/>
              <a:t> </a:t>
            </a:r>
            <a:r>
              <a:rPr lang="ru-RU" sz="2800" i="1" dirty="0" err="1"/>
              <a:t>электростек</a:t>
            </a:r>
            <a:r>
              <a:rPr lang="ru-RU" sz="2800" i="1" dirty="0"/>
              <a:t> имеет для каждого контакта отдельное острие на стеке. Замыкание тока происходит при соприкосновении с животным. Ток на стек подается от рубильника с предохранителями. Напряжение оглушения можно регулировать с помощью вторичной обмотки трансформатора.</a:t>
            </a:r>
          </a:p>
        </p:txBody>
      </p:sp>
    </p:spTree>
    <p:extLst>
      <p:ext uri="{BB962C8B-B14F-4D97-AF65-F5344CB8AC3E}">
        <p14:creationId xmlns:p14="http://schemas.microsoft.com/office/powerpoint/2010/main" val="631484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60175"/>
            <a:ext cx="10515600" cy="1069536"/>
          </a:xfrm>
        </p:spPr>
        <p:txBody>
          <a:bodyPr>
            <a:normAutofit/>
          </a:bodyPr>
          <a:lstStyle/>
          <a:p>
            <a:pPr algn="ctr"/>
            <a:r>
              <a:rPr lang="ru-RU" sz="3000" b="1" i="1" dirty="0" err="1">
                <a:solidFill>
                  <a:srgbClr val="0000FF"/>
                </a:solidFill>
                <a:latin typeface="+mn-lt"/>
              </a:rPr>
              <a:t>Электрощипцы</a:t>
            </a:r>
            <a:r>
              <a:rPr lang="ru-RU" sz="3000" b="1" i="1" dirty="0">
                <a:solidFill>
                  <a:srgbClr val="0000FF"/>
                </a:solidFill>
                <a:latin typeface="+mn-lt"/>
              </a:rPr>
              <a:t> для оглушения свиней: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42326"/>
            <a:ext cx="2676899" cy="29436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36275" y="1229711"/>
            <a:ext cx="80824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ea typeface="Calibri" panose="020F0502020204030204" pitchFamily="34" charset="0"/>
              </a:rPr>
              <a:t>Щипцы изготовлены из сплава алюминия. Выключатель тока расположен на рукоятке и соединен с источником питания электрическим кабелем. На концах щипцов закреплены контакты-пластинки в виде пилообразных выступов. В промежутках четырехугольных пластин вмонтирован губчатый материал. Перед оглушением губчатые прокладки смачивают водой для улучшения плотности соприкосновения и обеспечения хорошей проводимости. </a:t>
            </a:r>
            <a:endParaRPr lang="ru-RU" sz="2800" i="1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727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5253"/>
            <a:ext cx="10515600" cy="683023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rgbClr val="0000FF"/>
                </a:solidFill>
                <a:latin typeface="+mn-lt"/>
              </a:rPr>
              <a:t>Вилкообразный стек: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639207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s://studfile.net/html/2706/431/html_fCSb9B_fFX.IEor/htmlconvd-5wBHBm_html_ce5b070b03c632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61" y="1430816"/>
            <a:ext cx="3325044" cy="470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34910" y="1086830"/>
            <a:ext cx="734147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600" i="1" dirty="0">
                <a:solidFill>
                  <a:srgbClr val="000000"/>
                </a:solidFill>
                <a:ea typeface="Calibri" panose="020F0502020204030204" pitchFamily="34" charset="0"/>
              </a:rPr>
              <a:t>На современных предприятиях свиней оглушают при фиксации туловища животных. В этом случае нет необходимости в использовании щипцов, поскольку туловище животных закреплено специальным приспособлением. При фиксированном положении животного оглушение можно производить проще и легче. Поэтому для этих целей используют вилкообразный стек. По конструкции стек аналогичен </a:t>
            </a:r>
            <a:r>
              <a:rPr lang="ru-RU" sz="2600" i="1" dirty="0" err="1">
                <a:solidFill>
                  <a:srgbClr val="000000"/>
                </a:solidFill>
                <a:ea typeface="Calibri" panose="020F0502020204030204" pitchFamily="34" charset="0"/>
              </a:rPr>
              <a:t>электрощипцам</a:t>
            </a:r>
            <a:r>
              <a:rPr lang="ru-RU" sz="2600" i="1" dirty="0">
                <a:solidFill>
                  <a:srgbClr val="000000"/>
                </a:solidFill>
                <a:ea typeface="Calibri" panose="020F0502020204030204" pitchFamily="34" charset="0"/>
              </a:rPr>
              <a:t>, но со стеком можно работать одной рукой. Рабочий оглушает животное, сидя рядом с боксом для фиксации животного.</a:t>
            </a:r>
            <a:endParaRPr lang="ru-RU" sz="2600" i="1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79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262" y="1"/>
            <a:ext cx="10515600" cy="993228"/>
          </a:xfrm>
        </p:spPr>
        <p:txBody>
          <a:bodyPr>
            <a:normAutofit/>
          </a:bodyPr>
          <a:lstStyle/>
          <a:p>
            <a:pPr algn="ctr"/>
            <a:r>
              <a:rPr lang="ru-RU" sz="2600" i="1" dirty="0">
                <a:solidFill>
                  <a:srgbClr val="0000FF"/>
                </a:solidFill>
                <a:latin typeface="+mn-lt"/>
              </a:rPr>
              <a:t>Устройство для </a:t>
            </a:r>
            <a:r>
              <a:rPr lang="ru-RU" sz="2600" i="1" dirty="0" err="1">
                <a:solidFill>
                  <a:srgbClr val="0000FF"/>
                </a:solidFill>
                <a:latin typeface="+mn-lt"/>
              </a:rPr>
              <a:t>анестезирования</a:t>
            </a:r>
            <a:r>
              <a:rPr lang="ru-RU" sz="2600" i="1" dirty="0">
                <a:solidFill>
                  <a:srgbClr val="0000FF"/>
                </a:solidFill>
                <a:latin typeface="+mn-lt"/>
              </a:rPr>
              <a:t> в газовой среде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9546" y="705063"/>
            <a:ext cx="112723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600" i="1" dirty="0">
                <a:solidFill>
                  <a:srgbClr val="000000"/>
                </a:solidFill>
                <a:ea typeface="Calibri" panose="020F0502020204030204" pitchFamily="34" charset="0"/>
              </a:rPr>
              <a:t>	Для </a:t>
            </a:r>
            <a:r>
              <a:rPr lang="ru-RU" sz="2600" i="1" dirty="0" err="1">
                <a:solidFill>
                  <a:srgbClr val="000000"/>
                </a:solidFill>
                <a:ea typeface="Calibri" panose="020F0502020204030204" pitchFamily="34" charset="0"/>
              </a:rPr>
              <a:t>анестезирования</a:t>
            </a:r>
            <a:r>
              <a:rPr lang="ru-RU" sz="2600" i="1" dirty="0">
                <a:solidFill>
                  <a:srgbClr val="000000"/>
                </a:solidFill>
                <a:ea typeface="Calibri" panose="020F0502020204030204" pitchFamily="34" charset="0"/>
              </a:rPr>
              <a:t> животных используют смесь углекислого газа и воздуха. Применяют углекислый газ концентрацией 80…82 % (концентрацию СО2 можно снизить до 65 %) в течение 10…30 с. При создании установки для оглушения </a:t>
            </a:r>
            <a:r>
              <a:rPr lang="ru-RU" sz="2600" i="1" dirty="0" err="1">
                <a:solidFill>
                  <a:srgbClr val="000000"/>
                </a:solidFill>
                <a:ea typeface="Calibri" panose="020F0502020204030204" pitchFamily="34" charset="0"/>
              </a:rPr>
              <a:t>анестезированием</a:t>
            </a:r>
            <a:r>
              <a:rPr lang="ru-RU" sz="2600" i="1" dirty="0">
                <a:solidFill>
                  <a:srgbClr val="000000"/>
                </a:solidFill>
                <a:ea typeface="Calibri" panose="020F0502020204030204" pitchFamily="34" charset="0"/>
              </a:rPr>
              <a:t> учитывают то свойство газа, что его плотность больше плотности воздуха. В соответствии с этим, установка для </a:t>
            </a:r>
            <a:r>
              <a:rPr lang="ru-RU" sz="2600" i="1" dirty="0" err="1">
                <a:solidFill>
                  <a:srgbClr val="000000"/>
                </a:solidFill>
                <a:ea typeface="Calibri" panose="020F0502020204030204" pitchFamily="34" charset="0"/>
              </a:rPr>
              <a:t>анестезирования</a:t>
            </a:r>
            <a:r>
              <a:rPr lang="ru-RU" sz="2600" i="1" dirty="0">
                <a:solidFill>
                  <a:srgbClr val="000000"/>
                </a:solidFill>
                <a:ea typeface="Calibri" panose="020F0502020204030204" pitchFamily="34" charset="0"/>
              </a:rPr>
              <a:t> состоит из шахты, которая ниже уровня пола, камеры для опускания животного в шахту и подъема его из нее, а также оборудования для дозировки и подачи углекислого газа.</a:t>
            </a:r>
          </a:p>
          <a:p>
            <a:pPr algn="just"/>
            <a:r>
              <a:rPr lang="ru-RU" sz="2600" i="1" dirty="0"/>
              <a:t>	Обездвиживание свиней продолжается 1…3 мин. Этого времени достаточно для подъема животного на подвесной путь, а также для начала обескровливания. При чрезмерной концентрации СО</a:t>
            </a:r>
            <a:r>
              <a:rPr lang="ru-RU" sz="2600" i="1" baseline="-25000" dirty="0"/>
              <a:t>2</a:t>
            </a:r>
            <a:r>
              <a:rPr lang="ru-RU" sz="2600" i="1" dirty="0"/>
              <a:t> в воздухе в шкуре животного накапливается кровь, вследствие чего ухудшается качество шкуры (посинение). Заданная концентрация СО</a:t>
            </a:r>
            <a:r>
              <a:rPr lang="ru-RU" sz="2600" i="1" baseline="-25000" dirty="0"/>
              <a:t>2</a:t>
            </a:r>
            <a:r>
              <a:rPr lang="ru-RU" sz="2600" i="1" dirty="0"/>
              <a:t> поддерживается автоматически. </a:t>
            </a:r>
          </a:p>
          <a:p>
            <a:pPr algn="just">
              <a:spcAft>
                <a:spcPts val="0"/>
              </a:spcAft>
            </a:pPr>
            <a:r>
              <a:rPr lang="ru-RU" sz="26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endParaRPr lang="ru-RU" sz="2600" i="1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52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304"/>
            <a:ext cx="6587358" cy="517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i="1" dirty="0">
                <a:solidFill>
                  <a:srgbClr val="0000FF"/>
                </a:solidFill>
              </a:rPr>
              <a:t>Бокс для оглушения свиней при помощи газа СО</a:t>
            </a:r>
            <a:r>
              <a:rPr lang="ru-RU" sz="2600" b="1" i="1" baseline="-25000" dirty="0">
                <a:solidFill>
                  <a:srgbClr val="0000FF"/>
                </a:solidFill>
              </a:rPr>
              <a:t>2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8" y="913259"/>
            <a:ext cx="5478772" cy="4351338"/>
          </a:xfrm>
        </p:spPr>
      </p:pic>
      <p:sp>
        <p:nvSpPr>
          <p:cNvPr id="3" name="Прямоугольник 2"/>
          <p:cNvSpPr/>
          <p:nvPr/>
        </p:nvSpPr>
        <p:spPr>
          <a:xfrm>
            <a:off x="5812644" y="895592"/>
            <a:ext cx="637935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i="1" dirty="0">
                <a:solidFill>
                  <a:srgbClr val="000000"/>
                </a:solidFill>
                <a:ea typeface="Calibri" panose="020F0502020204030204" pitchFamily="34" charset="0"/>
              </a:rPr>
              <a:t>	Процесс оглушения начинается с загрузки бокса убойным скотом. Для этого оператор включает кнопку «старт» и заслонка клетки автоматически открывается. Из загона </a:t>
            </a:r>
            <a:r>
              <a:rPr lang="ru-RU" sz="2200" i="1" dirty="0" err="1">
                <a:solidFill>
                  <a:srgbClr val="000000"/>
                </a:solidFill>
                <a:ea typeface="Calibri" panose="020F0502020204030204" pitchFamily="34" charset="0"/>
              </a:rPr>
              <a:t>предубойного</a:t>
            </a:r>
            <a:r>
              <a:rPr lang="ru-RU" sz="2200" i="1" dirty="0">
                <a:solidFill>
                  <a:srgbClr val="000000"/>
                </a:solidFill>
                <a:ea typeface="Calibri" panose="020F0502020204030204" pitchFamily="34" charset="0"/>
              </a:rPr>
              <a:t> содержания животные подаются по прогонным коридорам.</a:t>
            </a:r>
          </a:p>
          <a:p>
            <a:pPr algn="just">
              <a:spcAft>
                <a:spcPts val="0"/>
              </a:spcAft>
            </a:pPr>
            <a:r>
              <a:rPr lang="ru-RU" sz="2200" i="1" dirty="0"/>
              <a:t>После загрузки бокса рабочий, прогоняющий животных, включает кнопку «старт». Работа переходит в автоматический режим, бокс опускается до уровня оглушения CO</a:t>
            </a:r>
            <a:r>
              <a:rPr lang="ru-RU" sz="2200" i="1" baseline="-25000" dirty="0"/>
              <a:t>2</a:t>
            </a:r>
            <a:r>
              <a:rPr lang="ru-RU" sz="2200" i="1" dirty="0"/>
              <a:t>. На уровне оглушения бокс с убойным скотом заполняется смесью газов до достижения концентрации CO</a:t>
            </a:r>
            <a:r>
              <a:rPr lang="ru-RU" sz="2200" i="1" baseline="-25000" dirty="0"/>
              <a:t>2</a:t>
            </a:r>
            <a:r>
              <a:rPr lang="ru-RU" sz="2200" i="1" dirty="0"/>
              <a:t> 80%, после чего выдерживают 1 минуту и 15 секунд, а затем переходит на уровень выгрузки, где происходит опорожнение клетки. За один раз бокс транспортирует 4 животных весом 1 головы до 150 кг. </a:t>
            </a:r>
            <a:endParaRPr lang="ru-RU" sz="2200" i="1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00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138" y="128644"/>
            <a:ext cx="10515600" cy="896116"/>
          </a:xfrm>
        </p:spPr>
        <p:txBody>
          <a:bodyPr>
            <a:normAutofit/>
          </a:bodyPr>
          <a:lstStyle/>
          <a:p>
            <a:pPr algn="ctr"/>
            <a:r>
              <a:rPr lang="ru-RU" sz="2600" i="1" dirty="0">
                <a:solidFill>
                  <a:srgbClr val="0000FF"/>
                </a:solidFill>
                <a:latin typeface="+mn-lt"/>
              </a:rPr>
              <a:t>Автоматическая установка SOMNIA для оглушения свиней посредством CO</a:t>
            </a:r>
            <a:r>
              <a:rPr lang="ru-RU" sz="2600" i="1" baseline="-25000" dirty="0">
                <a:solidFill>
                  <a:srgbClr val="0000FF"/>
                </a:solidFill>
                <a:latin typeface="+mn-lt"/>
              </a:rPr>
              <a:t>2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02" y="1983280"/>
            <a:ext cx="3588818" cy="4351338"/>
          </a:xfrm>
        </p:spPr>
      </p:pic>
      <p:sp>
        <p:nvSpPr>
          <p:cNvPr id="3" name="Прямоугольник 2"/>
          <p:cNvSpPr/>
          <p:nvPr/>
        </p:nvSpPr>
        <p:spPr>
          <a:xfrm>
            <a:off x="4529960" y="1841080"/>
            <a:ext cx="663202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оглушения СО</a:t>
            </a:r>
            <a:r>
              <a:rPr lang="ru-RU" sz="2600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фирмой «</a:t>
            </a:r>
            <a:r>
              <a:rPr lang="ru-RU" sz="2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Banss</a:t>
            </a:r>
            <a:r>
              <a:rPr lang="ru-RU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разработана система, отличающаяся в сравнении с другими существующими системами своими инженерными инновациями в сфере защиты животных, безопасностью производственного процесса и рентабельностью. Благодаря универсальной системной конфигурации модульной конструкции, модельный ряд SOMNIA покрывает спектр мощности до 1200 голов свиней в час</a:t>
            </a:r>
            <a:endParaRPr lang="ru-RU" sz="2600" i="1" dirty="0"/>
          </a:p>
        </p:txBody>
      </p:sp>
    </p:spTree>
    <p:extLst>
      <p:ext uri="{BB962C8B-B14F-4D97-AF65-F5344CB8AC3E}">
        <p14:creationId xmlns:p14="http://schemas.microsoft.com/office/powerpoint/2010/main" val="701247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47596" y="2134039"/>
            <a:ext cx="10515600" cy="596571"/>
          </a:xfrm>
        </p:spPr>
        <p:txBody>
          <a:bodyPr>
            <a:normAutofit/>
          </a:bodyPr>
          <a:lstStyle/>
          <a:p>
            <a:pPr algn="ctr"/>
            <a:r>
              <a:rPr lang="ru-RU" sz="2600" i="1" dirty="0">
                <a:solidFill>
                  <a:srgbClr val="0000FF"/>
                </a:solidFill>
                <a:latin typeface="+mn-lt"/>
              </a:rPr>
              <a:t>Оглушение птицы газовой смесью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301" y="2956423"/>
            <a:ext cx="6697010" cy="3705742"/>
          </a:xfrm>
        </p:spPr>
      </p:pic>
      <p:sp>
        <p:nvSpPr>
          <p:cNvPr id="3" name="Прямоугольник 2"/>
          <p:cNvSpPr/>
          <p:nvPr/>
        </p:nvSpPr>
        <p:spPr>
          <a:xfrm>
            <a:off x="5707470" y="0"/>
            <a:ext cx="648453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/>
              <a:t>Система оглушения газовой смесью может содержать до пяти одинаковых секций, в каждой из которых используется газовая смесь программируемого и регулируемого состава. На вводном этапе бройлеры мягко впадают в бессознательное состояние. Две последних секции составляют завершающую стадию. </a:t>
            </a:r>
          </a:p>
          <a:p>
            <a:pPr algn="ctr"/>
            <a:endParaRPr lang="ru-RU" sz="2600" i="1" dirty="0"/>
          </a:p>
          <a:p>
            <a:pPr algn="ctr"/>
            <a:endParaRPr lang="ru-RU" sz="2600" i="1" dirty="0"/>
          </a:p>
          <a:p>
            <a:pPr algn="ctr"/>
            <a:r>
              <a:rPr lang="ru-RU" sz="2600" i="1" dirty="0"/>
              <a:t>Промежуточная секция служит для разделения газовых смесей вводного и завершающего этапов, что обеспечивает абсолютный контроль состава смесей и плавное перемещение к завершающей стадии.</a:t>
            </a:r>
          </a:p>
        </p:txBody>
      </p:sp>
    </p:spTree>
    <p:extLst>
      <p:ext uri="{BB962C8B-B14F-4D97-AF65-F5344CB8AC3E}">
        <p14:creationId xmlns:p14="http://schemas.microsoft.com/office/powerpoint/2010/main" val="4108752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02" y="-292159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00FF"/>
                </a:solidFill>
              </a:rPr>
              <a:t>Оглушение птицы в водяной ванне</a:t>
            </a:r>
          </a:p>
        </p:txBody>
      </p:sp>
      <p:pic>
        <p:nvPicPr>
          <p:cNvPr id="4" name="Picture 2" descr="http://marel.cn/images/products/high-frequency-waterbath-stunner-poultry-large.jpg?560x312;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1" y="662419"/>
            <a:ext cx="5559005" cy="30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russkie-perepela.ru/wp-content/uploads/a/0/d/a0d63853694a224a42f6390efb22b5a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004" y="1"/>
            <a:ext cx="6632996" cy="442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602" y="4421998"/>
            <a:ext cx="11468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/>
              <a:t>Оглушение электротоком в водяной ванне обеспечивает высокую производительность и эффективность, компактна, недорога в эксплуатации и легко поддается последующей модернизации и совершенствованию. В водяной ванне используется переменный ток идеальной синусоидальной формы. Новейший аппарат оглушения в водяной ванне позволяет плавно регулировать частоту в диапазоне от 50 до 1500 Гц. </a:t>
            </a:r>
          </a:p>
        </p:txBody>
      </p:sp>
    </p:spTree>
    <p:extLst>
      <p:ext uri="{BB962C8B-B14F-4D97-AF65-F5344CB8AC3E}">
        <p14:creationId xmlns:p14="http://schemas.microsoft.com/office/powerpoint/2010/main" val="387511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739" y="855404"/>
            <a:ext cx="6270523" cy="7025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0000FF"/>
                </a:solidFill>
              </a:rPr>
              <a:t>Однокамерный бокс для оглушения крупного рогатого скота и свиней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9" t="5007" r="5857" b="2003"/>
          <a:stretch/>
        </p:blipFill>
        <p:spPr>
          <a:xfrm>
            <a:off x="-2453" y="1690686"/>
            <a:ext cx="7088058" cy="5167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2103" y="9976"/>
            <a:ext cx="4336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ОГЛУШЕНИЕ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70857" y="832055"/>
            <a:ext cx="5106395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i="1" dirty="0"/>
              <a:t>	Оборудование для оглушения разработано с учетом требований гуманного отношения к животным на скотобойне. </a:t>
            </a:r>
          </a:p>
          <a:p>
            <a:pPr algn="just"/>
            <a:r>
              <a:rPr lang="ru-RU" sz="2500" i="1" dirty="0"/>
              <a:t>	Бокс для оглушения фирмы «</a:t>
            </a:r>
            <a:r>
              <a:rPr lang="ru-RU" sz="2500" i="1" dirty="0" err="1"/>
              <a:t>Banss</a:t>
            </a:r>
            <a:r>
              <a:rPr lang="ru-RU" sz="2500" i="1" dirty="0"/>
              <a:t>» оснащен приспособлением для фиксации головы и шеи с горизонтальным и вертикальным перемещением. Регулируемая боковая стенка обеспечивает более точную фиксацию телят. Бокс оснащен прочной разгрузочной решеткой с </a:t>
            </a:r>
            <a:r>
              <a:rPr lang="ru-RU" sz="2500" i="1" dirty="0" err="1"/>
              <a:t>антискользящим</a:t>
            </a:r>
            <a:r>
              <a:rPr lang="ru-RU" sz="2500" i="1" dirty="0"/>
              <a:t> резиновым покрытием.</a:t>
            </a:r>
          </a:p>
        </p:txBody>
      </p:sp>
    </p:spTree>
    <p:extLst>
      <p:ext uri="{BB962C8B-B14F-4D97-AF65-F5344CB8AC3E}">
        <p14:creationId xmlns:p14="http://schemas.microsoft.com/office/powerpoint/2010/main" val="4131815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45127" y="201590"/>
            <a:ext cx="76342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 для обескровливания и сбора крови</a:t>
            </a:r>
            <a:endParaRPr lang="ru-RU" sz="2600" i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7007" y="1112173"/>
            <a:ext cx="9522372" cy="4666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Крупный рогатый скот обескровливают не позднее чем через 1,5 мин после оглушения. Кровь для пищевых и медицинских целей отбирают только от здоровых животных, признанных во время </a:t>
            </a:r>
            <a:r>
              <a:rPr lang="ru-RU" sz="26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предубойного</a:t>
            </a:r>
            <a:r>
              <a:rPr lang="ru-RU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 ветеринарного осмотра здоровыми. </a:t>
            </a:r>
          </a:p>
          <a:p>
            <a:pPr marL="635" marR="39370" indent="448945" algn="just">
              <a:lnSpc>
                <a:spcPct val="115000"/>
              </a:lnSpc>
              <a:spcAft>
                <a:spcPts val="1000"/>
              </a:spcAft>
            </a:pPr>
            <a:r>
              <a:rPr lang="ru-RU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Свиней обескровливают не позднее чем через 1 мин после их оглушения. Для пищевых и медицинских целей кровь собирают так же, как и от крупного рогатого скота, только от животных, признанных здоровыми во время </a:t>
            </a:r>
            <a:r>
              <a:rPr lang="ru-RU" sz="26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предубойного</a:t>
            </a:r>
            <a:r>
              <a:rPr lang="ru-RU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 ветеринарного осмотра. </a:t>
            </a:r>
            <a:endParaRPr lang="ru-RU" sz="2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61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onefic.eu/wp-content/uploads/2015/12/%C3%B5%C3%B5nesnu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7755">
            <a:off x="478807" y="90052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05092" y="148055"/>
            <a:ext cx="2247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00FF"/>
                </a:solidFill>
                <a:ea typeface="Times New Roman" panose="02020603050405020304" pitchFamily="18" charset="0"/>
              </a:rPr>
              <a:t>Полый нож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3669" y="2050434"/>
            <a:ext cx="7845972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Фирма «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FREUND</a:t>
            </a:r>
            <a:r>
              <a:rPr lang="ru-RU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» (Германия) производит полые ножи для обескровливания и сбора крови с.-х. животных на пищевые цели. Нож имеет легкозаменяемые лезвия с держателем, которые обеспечивают гигиенический сбор крови. Нож соединен с трубопроводом для антикоагулянта.</a:t>
            </a:r>
            <a:endParaRPr lang="ru-RU" sz="28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20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sinref.ru/000_uchebniki/04200produkti/104_1_pererabotka_krovi_uboinih_jivotnih_faivishevski_1988/000/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7" y="648928"/>
            <a:ext cx="7345276" cy="56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83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www.sinref.ru/000_uchebniki/04200produkti/104_1_pererabotka_krovi_uboinih_jivotnih_faivishevski_1988/000/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04" y="1794822"/>
            <a:ext cx="62865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83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dpprom.ru/wp-content/uploads/54270-600x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024" y="-19050"/>
            <a:ext cx="5715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13737" y="418490"/>
            <a:ext cx="6978869" cy="6013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Устройства для сбора и перемешивания крови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JWE BM</a:t>
            </a:r>
            <a:r>
              <a:rPr lang="ru-R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RS</a:t>
            </a:r>
            <a:r>
              <a:rPr lang="ru-R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MP</a:t>
            </a:r>
            <a:r>
              <a:rPr lang="ru-R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компании «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JWE </a:t>
            </a:r>
            <a:r>
              <a:rPr lang="en-US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Baunmann</a:t>
            </a:r>
            <a:r>
              <a:rPr lang="ru-R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» (Германия) обеспечивают безупречный и гигиенический сбор крови. Особенности: вместимость бака для перемешивания 95 л, мешалка из нержавеющей стали с приводным двигателем, мембранный насос с приводом за счет сжатого воздуха, полый нож с удобным в эксплуатации быстроразъемным затвором, спускной кран на смесительном баке, всасывающий шланг 2,5 м, пригодный для пищевой промышленности, передвижная конструкция.</a:t>
            </a:r>
            <a:endParaRPr lang="ru-RU" sz="24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1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avatars.mds.yandex.net/get-zen_doc/3839286/pub_5f7708b68d3ae5589ba754b7_5f7afa9d8d3ae5589b328ef4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6" t="14137" r="16317" b="16077"/>
          <a:stretch/>
        </p:blipFill>
        <p:spPr bwMode="auto">
          <a:xfrm>
            <a:off x="403122" y="210958"/>
            <a:ext cx="5692878" cy="664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85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2" y="568037"/>
            <a:ext cx="9132052" cy="5902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738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9482" y="311947"/>
            <a:ext cx="50897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i="1" dirty="0">
                <a:solidFill>
                  <a:srgbClr val="0000FF"/>
                </a:solidFill>
                <a:ea typeface="Calibri" panose="020F0502020204030204" pitchFamily="34" charset="0"/>
              </a:rPr>
              <a:t>Оборудование для разделки туш</a:t>
            </a:r>
            <a:endParaRPr lang="ru-RU" sz="2600" i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04653" y="741677"/>
            <a:ext cx="61793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i="1" dirty="0">
                <a:solidFill>
                  <a:srgbClr val="000000"/>
                </a:solidFill>
                <a:ea typeface="Calibri" panose="020F0502020204030204" pitchFamily="34" charset="0"/>
              </a:rPr>
              <a:t>Инструменты для разделки туш скота</a:t>
            </a:r>
            <a:endParaRPr lang="ru-RU" sz="2600" i="1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19" y="2938979"/>
            <a:ext cx="3990975" cy="1356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339294" y="1563489"/>
            <a:ext cx="726264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i="1" dirty="0">
                <a:solidFill>
                  <a:srgbClr val="000000"/>
                </a:solidFill>
                <a:ea typeface="Calibri" panose="020F0502020204030204" pitchFamily="34" charset="0"/>
              </a:rPr>
              <a:t>Для облегчения операции </a:t>
            </a:r>
            <a:r>
              <a:rPr lang="ru-RU" sz="2500" i="1" dirty="0" err="1">
                <a:solidFill>
                  <a:srgbClr val="000000"/>
                </a:solidFill>
                <a:ea typeface="Calibri" panose="020F0502020204030204" pitchFamily="34" charset="0"/>
              </a:rPr>
              <a:t>забеловки</a:t>
            </a:r>
            <a:r>
              <a:rPr lang="ru-RU" sz="2500" i="1" dirty="0">
                <a:solidFill>
                  <a:srgbClr val="000000"/>
                </a:solidFill>
                <a:ea typeface="Calibri" panose="020F0502020204030204" pitchFamily="34" charset="0"/>
              </a:rPr>
              <a:t> туш шкур туш крупного рогатого скота, телят, свиней, баранов производится безопасный </a:t>
            </a:r>
            <a:r>
              <a:rPr lang="ru-RU" sz="2500" b="1" i="1" dirty="0">
                <a:solidFill>
                  <a:srgbClr val="000000"/>
                </a:solidFill>
                <a:ea typeface="Calibri" panose="020F0502020204030204" pitchFamily="34" charset="0"/>
              </a:rPr>
              <a:t>пневматический нож для </a:t>
            </a:r>
            <a:r>
              <a:rPr lang="ru-RU" sz="25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забеловки</a:t>
            </a:r>
            <a:r>
              <a:rPr lang="ru-RU" sz="2500" i="1" dirty="0">
                <a:solidFill>
                  <a:srgbClr val="000000"/>
                </a:solidFill>
                <a:ea typeface="Calibri" panose="020F0502020204030204" pitchFamily="34" charset="0"/>
              </a:rPr>
              <a:t>, обеспечивающий эффективное снятие шкуры, предотвращающий надрезы, рассечки или дыры.</a:t>
            </a:r>
          </a:p>
          <a:p>
            <a:pPr algn="ctr"/>
            <a:r>
              <a:rPr lang="ru-RU" sz="2500" i="1" dirty="0"/>
              <a:t>Нож отличается высокой производительностью, качеством изготовления, не большим весом (1,3 кг), длительной эксплуатацией с незначительными эксплуатационными затратами. Тонкая головка с центральной пластиной из нержавеющей стали обеспечивает исключительную маневренность и прочность.</a:t>
            </a:r>
          </a:p>
          <a:p>
            <a:pPr algn="ctr"/>
            <a:r>
              <a:rPr lang="ru-RU" sz="25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endParaRPr lang="ru-RU" sz="2500" i="1" dirty="0"/>
          </a:p>
        </p:txBody>
      </p:sp>
    </p:spTree>
    <p:extLst>
      <p:ext uri="{BB962C8B-B14F-4D97-AF65-F5344CB8AC3E}">
        <p14:creationId xmlns:p14="http://schemas.microsoft.com/office/powerpoint/2010/main" val="755612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483" y="327136"/>
            <a:ext cx="1128811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Электрическая и пневматическая пила модели </a:t>
            </a:r>
            <a:r>
              <a:rPr lang="ru-RU" sz="2400" b="1" i="1" dirty="0" err="1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Jarvis</a:t>
            </a:r>
            <a:r>
              <a:rPr lang="ru-RU" sz="2400" b="1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444 и 464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возвратно-поступательным движением для различных операций при разделке туш. Модель 444 имеет небольшой вес – всего 10,5 кг; модель 464 – 9,1 кг. Высокая скорость резания обеспечивает хороший и ровный распил туш. Пила применяется для разделки говядины на сортовые отрубы, распиливания туш на полутуши, хребтового канала и грудины.</a:t>
            </a:r>
            <a:endParaRPr lang="ru-RU" sz="24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66193" y="3405352"/>
            <a:ext cx="8655269" cy="260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23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45723" y="505413"/>
            <a:ext cx="743606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Ленточные пилы для распиловки на полутуши свиней и крупного</a:t>
            </a:r>
            <a:r>
              <a:rPr lang="ru-RU" sz="2400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рогатого скота фирмы «EFA» </a:t>
            </a:r>
            <a:r>
              <a:rPr lang="ru-RU" sz="2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(Германия). Предназначены для распиловки на полутуши свиней и КРС на предприятиях по убою и первичной переработке скота.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Для охлаждения пилы и мойки частей инструмента, непосредственно контактирующих с продуктом (пильное полотно, направляющие, шкивы), используется встроенная система циркуляции воды.</a:t>
            </a:r>
            <a:endParaRPr lang="ru-RU" sz="24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G:\прогресс мясо\рис. 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3890" cy="6526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121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2283" r="9348"/>
          <a:stretch/>
        </p:blipFill>
        <p:spPr>
          <a:xfrm>
            <a:off x="103239" y="814813"/>
            <a:ext cx="6164826" cy="60431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186" y="259031"/>
            <a:ext cx="5764932" cy="903237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00FF"/>
                </a:solidFill>
              </a:rPr>
              <a:t>Бокс типа BKT для ритуального убоя по стандарту </a:t>
            </a:r>
            <a:r>
              <a:rPr lang="ru-RU" sz="2800" b="1" i="1" dirty="0" err="1">
                <a:solidFill>
                  <a:srgbClr val="0000FF"/>
                </a:solidFill>
              </a:rPr>
              <a:t>Халяль</a:t>
            </a:r>
            <a:r>
              <a:rPr lang="ru-RU" sz="2800" b="1" i="1" dirty="0">
                <a:solidFill>
                  <a:srgbClr val="0000FF"/>
                </a:solidFill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45045" y="1162268"/>
            <a:ext cx="547165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i="1" dirty="0"/>
              <a:t>	Фирма «</a:t>
            </a:r>
            <a:r>
              <a:rPr lang="ru-RU" sz="2500" i="1" dirty="0" err="1"/>
              <a:t>Banss</a:t>
            </a:r>
            <a:r>
              <a:rPr lang="ru-RU" sz="2500" i="1" dirty="0"/>
              <a:t>» производит уникальный бокс, который специально сконструирован и изготовлен согласно требованиям ритуального убоя и соответствует стандарту «</a:t>
            </a:r>
            <a:r>
              <a:rPr lang="ru-RU" sz="2500" i="1" dirty="0" err="1"/>
              <a:t>Халяль</a:t>
            </a:r>
            <a:r>
              <a:rPr lang="ru-RU" sz="2500" i="1" dirty="0"/>
              <a:t>».</a:t>
            </a:r>
          </a:p>
          <a:p>
            <a:r>
              <a:rPr lang="ru-RU" sz="2500" i="1" dirty="0"/>
              <a:t>	</a:t>
            </a:r>
            <a:r>
              <a:rPr lang="ru-RU" sz="2500" i="1" u="sng" dirty="0"/>
              <a:t>Основные характеристики</a:t>
            </a:r>
            <a:r>
              <a:rPr lang="ru-RU" sz="2500" i="1" dirty="0"/>
              <a:t>: полностью поворотный; имеет систему точной фиксации головы и шеи; натяжение шеи для выполнения ритуального разреза; плавное поднятие туши на подвесной путь после наложения путовой цепи.</a:t>
            </a:r>
          </a:p>
        </p:txBody>
      </p:sp>
    </p:spTree>
    <p:extLst>
      <p:ext uri="{BB962C8B-B14F-4D97-AF65-F5344CB8AC3E}">
        <p14:creationId xmlns:p14="http://schemas.microsoft.com/office/powerpoint/2010/main" val="1990140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0981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03564" y="1288473"/>
            <a:ext cx="2770909" cy="138545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Изображение объекта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89017" y="3105081"/>
            <a:ext cx="2770909" cy="138545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Предвари-тельная обработка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48972" y="1288473"/>
            <a:ext cx="2770909" cy="138545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Сегментация изображения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70380" y="3125586"/>
            <a:ext cx="2770909" cy="138545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Представ-</a:t>
            </a:r>
            <a:r>
              <a:rPr lang="ru-RU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ление</a:t>
            </a:r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описание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29472" y="1288473"/>
            <a:ext cx="2770909" cy="1385454"/>
          </a:xfrm>
          <a:prstGeom prst="roundRect">
            <a:avLst/>
          </a:prstGeom>
          <a:solidFill>
            <a:srgbClr val="E6670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изображения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542032" y="2673927"/>
            <a:ext cx="347472" cy="4311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2928" y="2680023"/>
            <a:ext cx="347472" cy="4311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517136" y="2673927"/>
            <a:ext cx="480476" cy="4311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8729472" y="2698311"/>
            <a:ext cx="480476" cy="4311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508530" y="103303"/>
            <a:ext cx="86517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i="1" dirty="0">
                <a:solidFill>
                  <a:srgbClr val="0000FF"/>
                </a:solidFill>
                <a:ea typeface="Calibri" panose="020F0502020204030204" pitchFamily="34" charset="0"/>
              </a:rPr>
              <a:t>Применение робототехники в мясной промышленности</a:t>
            </a:r>
            <a:endParaRPr lang="ru-RU" sz="26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18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прогресс мясо\рис. 1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81" y="989122"/>
            <a:ext cx="4436021" cy="50648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97062" y="440114"/>
            <a:ext cx="6096000" cy="56138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Сканирование свиных полутуш с помощью цифровых камер активно применяется фирмой «CSB-</a:t>
            </a:r>
            <a:r>
              <a:rPr lang="ru-RU" sz="2600" i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ru-RU" sz="26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 (Германия). Основные преимущества использования цифровых фото- или видеокамер в качестве основы для технического зрения роботов – высокая производительность сканирования и обработки изображения (до 1500 свиных туш/ч), а также невысокая стоимость оборудования и простота в обслуживании.</a:t>
            </a:r>
            <a:endParaRPr lang="ru-RU" sz="2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59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1075" y="232101"/>
            <a:ext cx="116191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Компанией «</a:t>
            </a:r>
            <a:r>
              <a:rPr lang="ru-RU" sz="2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Frontmatec</a:t>
            </a:r>
            <a:r>
              <a:rPr lang="ru-RU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» разработан новый комплекс BCC-3 (</a:t>
            </a:r>
            <a:r>
              <a:rPr lang="ru-RU" sz="2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Beef</a:t>
            </a:r>
            <a:r>
              <a:rPr lang="ru-RU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Classification</a:t>
            </a:r>
            <a:r>
              <a:rPr lang="ru-RU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Center</a:t>
            </a:r>
            <a:r>
              <a:rPr lang="ru-RU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), предназначенный для категоризации говяжьего сырья на основании данных поточного сканирования, способного формировать полную трехмерную модель туши животного. На основании </a:t>
            </a:r>
            <a:r>
              <a:rPr lang="ru-RU" sz="2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многоракурсного</a:t>
            </a:r>
            <a:r>
              <a:rPr lang="ru-RU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 анализа объемного изображения осуществляется оценка структуры животного посредством специальных алгоритмов для последующего планирования первичных отрубов и оптимальных схем разделки с учетом специфических требований конечных заказчиков</a:t>
            </a:r>
            <a:endParaRPr lang="ru-RU" sz="2400" i="1" dirty="0"/>
          </a:p>
        </p:txBody>
      </p:sp>
      <p:pic>
        <p:nvPicPr>
          <p:cNvPr id="5" name="Рисунок 4" descr="G:\прогресс мясо\рис. 1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91" y="2864232"/>
            <a:ext cx="6530044" cy="3993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513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прогресс мясо\рис. робот линия 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5" y="2569779"/>
            <a:ext cx="4425184" cy="37206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435431" y="149284"/>
            <a:ext cx="6627456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Роботы для первичной переработки скота</a:t>
            </a:r>
            <a:endParaRPr lang="ru-RU" sz="2400" i="1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435" y="641921"/>
            <a:ext cx="1096754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Немецкой фирмой «</a:t>
            </a:r>
            <a:r>
              <a:rPr lang="ru-RU" sz="2400" i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Banss</a:t>
            </a:r>
            <a:r>
              <a:rPr lang="ru-RU" sz="24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 была создана роботизированная линии убоя и переработки свиней в шкуре, на которой практически все технологические операции выполняются роботами фирмы «KUKA </a:t>
            </a:r>
            <a:r>
              <a:rPr lang="ru-RU" sz="2400" i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Roboter</a:t>
            </a:r>
            <a:r>
              <a:rPr lang="ru-RU" sz="24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GmbH</a:t>
            </a:r>
            <a:r>
              <a:rPr lang="ru-RU" sz="24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», имеющими шесть степеней подвижности, одну руку, на которой закреплен рабочий орган. </a:t>
            </a:r>
            <a:endParaRPr lang="ru-RU" sz="24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60580" y="2569780"/>
            <a:ext cx="6096000" cy="38899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Необходимую информацию данные роботы получают от лазерной системы технического зрения, которая сканирует тушу и передает информацию на центральную ЭВМ. На основании полученной информации система управления в соответствии с заложенными в нее алгоритмами осуществляет разрезы.</a:t>
            </a:r>
            <a:endParaRPr lang="ru-RU" sz="2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46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2054" y="305319"/>
            <a:ext cx="996380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роботов в линиях первичной переработки свиней</a:t>
            </a:r>
            <a:r>
              <a:rPr lang="ru-RU" sz="2400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i="1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F:\прогресс мясо\рис. робот линия 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3" y="1560787"/>
            <a:ext cx="4180161" cy="34053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192109" y="1560787"/>
            <a:ext cx="6096000" cy="27853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500" i="1">
                <a:ea typeface="Calibri" panose="020F0502020204030204" pitchFamily="34" charset="0"/>
              </a:rPr>
              <a:t>Предназначен для отделения передних копыт свиньи. </a:t>
            </a:r>
            <a:r>
              <a:rPr lang="ru-RU" sz="2500" i="1" dirty="0">
                <a:ea typeface="Calibri" panose="020F0502020204030204" pitchFamily="34" charset="0"/>
              </a:rPr>
              <a:t>Представляет собой гидравлический инструмент со специальными ножами. Производительность – до 650 свиней в час. После каждого рабочего цикла происходит стерилизация инструмента</a:t>
            </a:r>
            <a:endParaRPr lang="ru-RU" sz="2500" i="1" dirty="0"/>
          </a:p>
        </p:txBody>
      </p:sp>
    </p:spTree>
    <p:extLst>
      <p:ext uri="{BB962C8B-B14F-4D97-AF65-F5344CB8AC3E}">
        <p14:creationId xmlns:p14="http://schemas.microsoft.com/office/powerpoint/2010/main" val="1231939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3" y="1923394"/>
            <a:ext cx="5139722" cy="40044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27468" y="816444"/>
            <a:ext cx="6838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ea typeface="Calibri" panose="020F0502020204030204" pitchFamily="34" charset="0"/>
              </a:rPr>
              <a:t>Предназначен для удаления прямой кишки свиньи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2349132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прогресс мясо\рис. робот линия 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8" y="2112580"/>
            <a:ext cx="4900262" cy="33866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25516" y="772538"/>
            <a:ext cx="8413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ea typeface="Calibri" panose="020F0502020204030204" pitchFamily="34" charset="0"/>
              </a:rPr>
              <a:t>Предназначен для разделения крестцовой области свиной туши. В качестве рабочего органа используется секач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3200298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прогресс мясо\рис. робот линия 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6" y="2396359"/>
            <a:ext cx="5397456" cy="29392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586642" y="497827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>
                <a:ea typeface="Calibri" panose="020F0502020204030204" pitchFamily="34" charset="0"/>
              </a:rPr>
              <a:t>Предназначен для вскрытия брюшка и грудины. Позволяет разделять грудную кость и разрезать мышцы живота перед </a:t>
            </a:r>
            <a:r>
              <a:rPr lang="ru-RU" sz="2800" i="1" dirty="0" err="1">
                <a:ea typeface="Calibri" panose="020F0502020204030204" pitchFamily="34" charset="0"/>
              </a:rPr>
              <a:t>нутровкой</a:t>
            </a:r>
            <a:r>
              <a:rPr lang="ru-RU" sz="2800" i="1" dirty="0">
                <a:ea typeface="Calibri" panose="020F0502020204030204" pitchFamily="34" charset="0"/>
              </a:rPr>
              <a:t>. В качестве рабочего органа применяется дисковый нож. Используя данные, полученные устройствами сканирования туши, робот выполняет разрез по строго заданной траектории, что исключает возможность брака, возникающего при применении ручного труда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5153058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прогресс мясо\рис. робот линия 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2" y="1623847"/>
            <a:ext cx="5507815" cy="4540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04952" y="425697"/>
            <a:ext cx="8886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ea typeface="Calibri" panose="020F0502020204030204" pitchFamily="34" charset="0"/>
              </a:rPr>
              <a:t>Предназначен для отделения конечностей и голов. Работает с помощью специальных гидравлических ножниц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389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170" y="217642"/>
            <a:ext cx="5813322" cy="6525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0000FF"/>
                </a:solidFill>
              </a:rPr>
              <a:t>Бокс для убоя крупного рогатого скота и свиней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0" y="870156"/>
            <a:ext cx="5893661" cy="56338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71423" y="640896"/>
            <a:ext cx="6096000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500" i="1" dirty="0"/>
              <a:t>	Предназначен для обездвиживания крупного рогатого скота и свиней при первичной обработке. Состоит из камеры оглушения 1 и мостика обслуживающего персонала 2. </a:t>
            </a:r>
          </a:p>
          <a:p>
            <a:pPr algn="just"/>
            <a:r>
              <a:rPr lang="ru-RU" sz="2500" i="1" dirty="0"/>
              <a:t>	Конструкция позволяет осуществлять механическую выгрузку туши, быстрое приведение бокса в исходное положение для следующего цикла обездвиживания, соскальзывание туши по наклонному полу при выгрузке, легкое и надежное открывание и закрывание входной калитки в бокс. </a:t>
            </a:r>
          </a:p>
        </p:txBody>
      </p:sp>
    </p:spTree>
    <p:extLst>
      <p:ext uri="{BB962C8B-B14F-4D97-AF65-F5344CB8AC3E}">
        <p14:creationId xmlns:p14="http://schemas.microsoft.com/office/powerpoint/2010/main" val="28950328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прогресс мясо\рис. робот линия 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93" y="2254468"/>
            <a:ext cx="5007029" cy="3191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08992" y="804069"/>
            <a:ext cx="8844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>
                <a:ea typeface="Calibri" panose="020F0502020204030204" pitchFamily="34" charset="0"/>
              </a:rPr>
              <a:t>Предназначен для разделения туш на полутуши при помощи дисковых пил, закрепленных на раме</a:t>
            </a:r>
            <a:endParaRPr lang="ru-RU" sz="2400" i="1"/>
          </a:p>
        </p:txBody>
      </p:sp>
    </p:spTree>
    <p:extLst>
      <p:ext uri="{BB962C8B-B14F-4D97-AF65-F5344CB8AC3E}">
        <p14:creationId xmlns:p14="http://schemas.microsoft.com/office/powerpoint/2010/main" val="17132500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58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017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0000FF"/>
                </a:solidFill>
              </a:rPr>
              <a:t>Бокс для оглушения скота саморазгружающийся ПМ-ФБО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1" y="1286696"/>
            <a:ext cx="1051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/>
              <a:t>	Предназначен для обездвиживания крупного рогатого скота и свиней при первичной обработке. 	Конструкция позволяет осуществлять механическую выгрузку туши, быстрое приведение </a:t>
            </a:r>
            <a:r>
              <a:rPr lang="ru-RU" sz="3200" i="1" dirty="0" err="1"/>
              <a:t>бокcа</a:t>
            </a:r>
            <a:r>
              <a:rPr lang="ru-RU" sz="3200" i="1" dirty="0"/>
              <a:t> в исходное положение для следующего цикла обездвиживания, соскальзывание туши по наклонному полу при выгрузке, легкое и надежное открывание и закрывание входной калитки в бокс. Отсутствует необходимость подключения к электричеству. </a:t>
            </a:r>
          </a:p>
        </p:txBody>
      </p:sp>
    </p:spTree>
    <p:extLst>
      <p:ext uri="{BB962C8B-B14F-4D97-AF65-F5344CB8AC3E}">
        <p14:creationId xmlns:p14="http://schemas.microsoft.com/office/powerpoint/2010/main" val="1993454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7139"/>
            <a:ext cx="6916994" cy="50503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0000FF"/>
                </a:solidFill>
              </a:rPr>
              <a:t>Бокс для оглушения скота В2-ФЭК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8" y="752169"/>
            <a:ext cx="7044541" cy="57163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36269" y="779876"/>
            <a:ext cx="46656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/>
              <a:t>	Предназначен для обездвиживания крупного рогатого скота и свиней при первичной обработке.</a:t>
            </a:r>
          </a:p>
          <a:p>
            <a:pPr algn="just"/>
            <a:r>
              <a:rPr lang="ru-RU" sz="2400" i="1" dirty="0"/>
              <a:t>	Конструкция  позволяет осуществлять механическую выгрузку туши, быстрое приведение </a:t>
            </a:r>
            <a:r>
              <a:rPr lang="ru-RU" sz="2400" i="1" dirty="0" err="1"/>
              <a:t>бокcа</a:t>
            </a:r>
            <a:r>
              <a:rPr lang="ru-RU" sz="2400" i="1" dirty="0"/>
              <a:t> в исходное положение для следующего цикла обездвиживания, соскальзывание туши по наклонному полу при выгрузке, легкое и надежное открывание и закрывание входной калитки в бокс. </a:t>
            </a:r>
          </a:p>
        </p:txBody>
      </p:sp>
    </p:spTree>
    <p:extLst>
      <p:ext uri="{BB962C8B-B14F-4D97-AF65-F5344CB8AC3E}">
        <p14:creationId xmlns:p14="http://schemas.microsoft.com/office/powerpoint/2010/main" val="368569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68" y="129150"/>
            <a:ext cx="4955458" cy="534527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00FF"/>
                </a:solidFill>
              </a:rPr>
              <a:t>Бокс сжимной пневматический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3549" r="14876"/>
          <a:stretch/>
        </p:blipFill>
        <p:spPr>
          <a:xfrm>
            <a:off x="191732" y="568096"/>
            <a:ext cx="4513006" cy="62899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50426" y="1086006"/>
            <a:ext cx="665643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i="1" dirty="0"/>
              <a:t>	Пневматическое приспособление позволяет гуманным образом производить оглушение свиней электрическими клещами согласно с нормами и требованиями ПБТ и ветеринарными требованиями. </a:t>
            </a:r>
          </a:p>
          <a:p>
            <a:pPr algn="just"/>
            <a:r>
              <a:rPr lang="ru-RU" sz="2500" i="1" dirty="0"/>
              <a:t>	Может применяться на малых и работающих предприятиях с производительностью до 160 голов в час. Пневматическая открывающаяся крышка позволяет животному попасть в бокс. Животное обездвиживается прижимной крышкой с помощью пневматических серводвигателей. </a:t>
            </a:r>
          </a:p>
          <a:p>
            <a:pPr algn="just"/>
            <a:r>
              <a:rPr lang="ru-RU" sz="2500" i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5598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71" y="117987"/>
            <a:ext cx="4924526" cy="10028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0000FF"/>
                </a:solidFill>
              </a:rPr>
              <a:t>Бокс для ритуального убоя TIPN2-00-00 фирмы «SLAUGHTERING S.R.L.» (Италия)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878"/>
            <a:ext cx="5219494" cy="5235359"/>
          </a:xfrm>
        </p:spPr>
      </p:pic>
      <p:sp>
        <p:nvSpPr>
          <p:cNvPr id="5" name="Прямоугольник 4"/>
          <p:cNvSpPr/>
          <p:nvPr/>
        </p:nvSpPr>
        <p:spPr>
          <a:xfrm>
            <a:off x="5219494" y="1120878"/>
            <a:ext cx="66957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/>
              <a:t>	Предназначен для традиционного и ритуального видов убоя, выполнен из оцинкованной стали.</a:t>
            </a:r>
          </a:p>
          <a:p>
            <a:pPr algn="just"/>
            <a:r>
              <a:rPr lang="ru-RU" sz="2400" i="1" dirty="0"/>
              <a:t>	Состоит из входной двери-гильотины, толкающего механизма пневматического действия, боковой двери для выгрузки, фиксатора головы и кляпа для горла (управляются гидравлическим цилиндром), электрической/пневматической панели управления, </a:t>
            </a:r>
            <a:r>
              <a:rPr lang="ru-RU" sz="2400" i="1" dirty="0" err="1"/>
              <a:t>самозамедляющегося</a:t>
            </a:r>
            <a:r>
              <a:rPr lang="ru-RU" sz="2400" i="1" dirty="0"/>
              <a:t> двигателя, вала, передающего вращательное движение по цепи на обе стороны, </a:t>
            </a:r>
            <a:r>
              <a:rPr lang="ru-RU" sz="2400" i="1" dirty="0" err="1"/>
              <a:t>микровыключателя</a:t>
            </a:r>
            <a:r>
              <a:rPr lang="ru-RU" sz="2400" i="1" dirty="0"/>
              <a:t> безопасности и конечного выключателя вращения, откидного приемника для оглушенных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2947911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2915</Words>
  <Application>Microsoft Office PowerPoint</Application>
  <PresentationFormat>Широкоэкранный</PresentationFormat>
  <Paragraphs>124</Paragraphs>
  <Slides>51</Slides>
  <Notes>0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Тема Office</vt:lpstr>
      <vt:lpstr>Современное оборудование для убоя и первичной переработки скота</vt:lpstr>
      <vt:lpstr>Презентация PowerPoint</vt:lpstr>
      <vt:lpstr>Однокамерный бокс для оглушения крупного рогатого скота и свиней</vt:lpstr>
      <vt:lpstr>Бокс типа BKT для ритуального убоя по стандарту Халяль»</vt:lpstr>
      <vt:lpstr>Бокс для убоя крупного рогатого скота и свиней</vt:lpstr>
      <vt:lpstr>Бокс для оглушения скота саморазгружающийся ПМ-ФБО</vt:lpstr>
      <vt:lpstr>Бокс для оглушения скота В2-ФЭК</vt:lpstr>
      <vt:lpstr>Бокс сжимной пневматический</vt:lpstr>
      <vt:lpstr>Бокс для ритуального убоя TIPN2-00-00 фирмы «SLAUGHTERING S.R.L.» (Италия)</vt:lpstr>
      <vt:lpstr>Прогонный коридор для свиней</vt:lpstr>
      <vt:lpstr>Высокочастотные аппараты для безболезненного оглушения животных постоянной силой тока - </vt:lpstr>
      <vt:lpstr>Презентация PowerPoint</vt:lpstr>
      <vt:lpstr>Автоматический бокс для оглушения свиней</vt:lpstr>
      <vt:lpstr>Презентация PowerPoint</vt:lpstr>
      <vt:lpstr>Электропогонялки KAWE 21</vt:lpstr>
      <vt:lpstr>Аппарат для электрооглушения скота В2-ФОЭ-С</vt:lpstr>
      <vt:lpstr>Аппарат электрического оглушения STZ-2</vt:lpstr>
      <vt:lpstr>Стержневой пистолет для оглушения скота</vt:lpstr>
      <vt:lpstr>Пистолет для оглушения крупного рогатого скота «MAGNUM»</vt:lpstr>
      <vt:lpstr>Презентация PowerPoint</vt:lpstr>
      <vt:lpstr>Пороховое устройство KS -</vt:lpstr>
      <vt:lpstr>Оглушение крупного рогатого скота</vt:lpstr>
      <vt:lpstr>Электрощипцы для оглушения свиней:</vt:lpstr>
      <vt:lpstr>Вилкообразный стек:</vt:lpstr>
      <vt:lpstr>Устройство для анестезирования в газовой среде</vt:lpstr>
      <vt:lpstr>Бокс для оглушения свиней при помощи газа СО2</vt:lpstr>
      <vt:lpstr>Автоматическая установка SOMNIA для оглушения свиней посредством CO2</vt:lpstr>
      <vt:lpstr>Оглушение птицы газовой смесью</vt:lpstr>
      <vt:lpstr>Оглушение птицы в водяной ванне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 Васильева</cp:lastModifiedBy>
  <cp:revision>44</cp:revision>
  <dcterms:created xsi:type="dcterms:W3CDTF">2022-01-30T10:52:43Z</dcterms:created>
  <dcterms:modified xsi:type="dcterms:W3CDTF">2024-03-03T18:45:12Z</dcterms:modified>
</cp:coreProperties>
</file>