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21C98-CF9C-43D6-B8F3-74DF18A983A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204D1D5-459B-4494-8CCB-6146FAC53B51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1</a:t>
          </a:r>
        </a:p>
      </dgm:t>
    </dgm:pt>
    <dgm:pt modelId="{5D3F65E9-E1E5-45EE-95AF-851D5DEE247C}" type="parTrans" cxnId="{2B6D93F0-BD2F-4B63-9780-BAE2926B3E71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3D80D23E-C688-4840-97CF-5A0389614AAE}" type="sibTrans" cxnId="{2B6D93F0-BD2F-4B63-9780-BAE2926B3E71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3723A721-0683-4ECD-AE6B-C4D59E83367D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2</a:t>
          </a:r>
        </a:p>
      </dgm:t>
    </dgm:pt>
    <dgm:pt modelId="{68927178-D98B-460F-8526-6EF4A37AE848}" type="parTrans" cxnId="{12BE7D54-E1E4-4DEF-824C-A5AE2809122E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5F2A4168-D52D-4D2C-9BD0-92C73B0AA40A}" type="sibTrans" cxnId="{12BE7D54-E1E4-4DEF-824C-A5AE2809122E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91A66AB8-231F-4DA7-A1EF-96D093991833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3</a:t>
          </a:r>
        </a:p>
      </dgm:t>
    </dgm:pt>
    <dgm:pt modelId="{7F2B54D8-DE94-443C-9276-4A3C67532B1B}" type="parTrans" cxnId="{22A82A12-E481-4882-814A-439E1AD26B55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2BEF1E42-0CA4-47BB-B6F8-AF82331ABE9B}" type="sibTrans" cxnId="{22A82A12-E481-4882-814A-439E1AD26B55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11CC908-F3C0-46B2-90FB-3DBDC4934DA1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4</a:t>
          </a:r>
        </a:p>
      </dgm:t>
    </dgm:pt>
    <dgm:pt modelId="{804CF126-AE3A-4E89-B7B9-885F314ADD8E}" type="parTrans" cxnId="{6F9C1DBF-35A9-481F-AA71-3EFF40119A8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60B437C6-4FF1-4EE9-9185-053EDEA1DE33}" type="sibTrans" cxnId="{6F9C1DBF-35A9-481F-AA71-3EFF40119A8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2D1F3502-DA5B-49B6-9A80-CD30DB087DA2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Требования к категориям упитанности туш крупного рогатого скота, свиней, овец и сельскохозяйственной птицы (куры, гуси) согласно требованиям ГОСТ. Правила товарной оценки туш.</a:t>
          </a:r>
        </a:p>
      </dgm:t>
    </dgm:pt>
    <dgm:pt modelId="{22C60D70-0FFD-42E3-AF1D-7B8318E9CE48}" type="sibTrans" cxnId="{05289061-6026-4933-93E8-ECCC53D17B43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AB27BA19-9C44-4CC6-A2C1-DD5E2DA625E7}" type="parTrans" cxnId="{05289061-6026-4933-93E8-ECCC53D17B43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C0265552-08DC-4A81-90A0-B501CDE0983D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маркировки туш крупного рогатого скота, свиней, овец и сельскохозяйственной птицы (куры, гуси) согласно требованиям ГОСТ и ТР ТС. Порядок нанесения оттисков клейм и штампов. </a:t>
          </a:r>
        </a:p>
      </dgm:t>
    </dgm:pt>
    <dgm:pt modelId="{141C7427-CAAD-4800-A2D3-DE315E54DFF3}" type="parTrans" cxnId="{2F5C8841-F2CB-4EDE-B082-C9B0C892E89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D5897D56-9C6B-463D-8E83-D0F89E64CC62}" type="sibTrans" cxnId="{2F5C8841-F2CB-4EDE-B082-C9B0C892E89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EA189999-13D3-477A-B9AB-33B35EAA09F8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проведения органолептической оценки качества туш сельскохозяйственных животных и птицы. Требования к органолептическим параметрам мясного сырья.</a:t>
          </a:r>
        </a:p>
      </dgm:t>
    </dgm:pt>
    <dgm:pt modelId="{8056EC2A-7668-4978-A43C-90FC6CA98B26}" type="parTrans" cxnId="{F8EF2265-ECA0-4341-A13D-D626AB078FD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98A0322E-FA09-489B-8BDB-E9C3F4B08A49}" type="sibTrans" cxnId="{F8EF2265-ECA0-4341-A13D-D626AB078FD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161A1A20-D211-409F-BD03-9EA42BC065EC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субпродуктов. Органолептическая оценка качества субпродуктов.</a:t>
          </a:r>
        </a:p>
      </dgm:t>
    </dgm:pt>
    <dgm:pt modelId="{F7EC269B-1C23-4AB6-BB3E-E43A8EAFFE0A}" type="parTrans" cxnId="{593B7625-AF0C-48A9-A5B0-2CFD9AE9E73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BD1068D2-FD8E-4CBF-A1CA-457443E44331}" type="sibTrans" cxnId="{593B7625-AF0C-48A9-A5B0-2CFD9AE9E73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871D995-8CA5-4C57-BEF0-67C145CA3F27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5</a:t>
          </a:r>
        </a:p>
      </dgm:t>
    </dgm:pt>
    <dgm:pt modelId="{F51B3217-89EC-4A25-8799-E38C818CFA19}" type="parTrans" cxnId="{B928753C-BA23-41F4-A4BB-74A2C5DA91CA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669C2736-02EA-4BAD-B7BD-0FB2D088A991}" type="sibTrans" cxnId="{B928753C-BA23-41F4-A4BB-74A2C5DA91CA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EAF0CCA6-6821-4B42-AD8A-5C91918DC14B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яйца куриного пищевого. Маркировка яйца.</a:t>
          </a:r>
        </a:p>
      </dgm:t>
    </dgm:pt>
    <dgm:pt modelId="{C4105E2D-D9DF-48C9-8443-C63C40D8C2D0}" type="parTrans" cxnId="{9F401BCA-D068-4220-A718-BDCF3932C36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36A77DAA-C626-4B6D-A33A-D87FB36E35F4}" type="sibTrans" cxnId="{9F401BCA-D068-4220-A718-BDCF3932C36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1FA640FD-6558-4BBF-8696-363F7F4B7E92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6</a:t>
          </a:r>
        </a:p>
      </dgm:t>
    </dgm:pt>
    <dgm:pt modelId="{4B011A29-6C59-4426-BA3E-CB0C6BCDF100}" type="parTrans" cxnId="{E787A3A0-C93D-4EDB-871A-C1478F358B34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EE2CCF4C-7341-4108-BDE8-8BB94E5F3499}" type="sibTrans" cxnId="{E787A3A0-C93D-4EDB-871A-C1478F358B34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0F1AC07-863E-437C-8DF4-97CDC1B8DEF6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Прослеживаемость безопасности и качества мясного сырья на основе принципов системы HACCP (ХАССП) на предприятиях по убою и первичной переработке скота и птицы. </a:t>
          </a:r>
        </a:p>
      </dgm:t>
    </dgm:pt>
    <dgm:pt modelId="{7D401BEF-FEA4-4108-96AD-4F5EE12A4217}" type="parTrans" cxnId="{BC8C843A-1F0D-49B8-8314-28D7E95E8200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A9AB0CA-5A4F-45C0-9B57-150D251CDD31}" type="sibTrans" cxnId="{BC8C843A-1F0D-49B8-8314-28D7E95E8200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C1C82546-8AFC-4137-92B5-626EADAA893C}" type="pres">
      <dgm:prSet presAssocID="{1E321C98-CF9C-43D6-B8F3-74DF18A983A0}" presName="linearFlow" presStyleCnt="0">
        <dgm:presLayoutVars>
          <dgm:dir/>
          <dgm:animLvl val="lvl"/>
          <dgm:resizeHandles val="exact"/>
        </dgm:presLayoutVars>
      </dgm:prSet>
      <dgm:spPr/>
    </dgm:pt>
    <dgm:pt modelId="{8A0751CF-230D-43D8-82AD-461A4EC5E552}" type="pres">
      <dgm:prSet presAssocID="{D204D1D5-459B-4494-8CCB-6146FAC53B51}" presName="composite" presStyleCnt="0"/>
      <dgm:spPr/>
    </dgm:pt>
    <dgm:pt modelId="{3D77753D-0821-4B33-86B3-842420BFFDAE}" type="pres">
      <dgm:prSet presAssocID="{D204D1D5-459B-4494-8CCB-6146FAC53B5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3FAE79C-F1B9-48B2-AC1D-02C9187F960D}" type="pres">
      <dgm:prSet presAssocID="{D204D1D5-459B-4494-8CCB-6146FAC53B51}" presName="descendantText" presStyleLbl="alignAcc1" presStyleIdx="0" presStyleCnt="6" custScaleY="161172">
        <dgm:presLayoutVars>
          <dgm:bulletEnabled val="1"/>
        </dgm:presLayoutVars>
      </dgm:prSet>
      <dgm:spPr/>
    </dgm:pt>
    <dgm:pt modelId="{1EFA3201-2E9F-4C24-8578-48364792AE59}" type="pres">
      <dgm:prSet presAssocID="{3D80D23E-C688-4840-97CF-5A0389614AAE}" presName="sp" presStyleCnt="0"/>
      <dgm:spPr/>
    </dgm:pt>
    <dgm:pt modelId="{D8DF6E3E-A598-4941-80C9-0958658810C5}" type="pres">
      <dgm:prSet presAssocID="{3723A721-0683-4ECD-AE6B-C4D59E83367D}" presName="composite" presStyleCnt="0"/>
      <dgm:spPr/>
    </dgm:pt>
    <dgm:pt modelId="{9B14D8FF-AB9D-480F-9D91-B320ED27A849}" type="pres">
      <dgm:prSet presAssocID="{3723A721-0683-4ECD-AE6B-C4D59E83367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6E35210-025F-44D6-950D-7D3D85DA83D4}" type="pres">
      <dgm:prSet presAssocID="{3723A721-0683-4ECD-AE6B-C4D59E83367D}" presName="descendantText" presStyleLbl="alignAcc1" presStyleIdx="1" presStyleCnt="6" custScaleY="155749">
        <dgm:presLayoutVars>
          <dgm:bulletEnabled val="1"/>
        </dgm:presLayoutVars>
      </dgm:prSet>
      <dgm:spPr/>
    </dgm:pt>
    <dgm:pt modelId="{450CBF7A-1C3E-4DC7-B926-B76ABF157BBF}" type="pres">
      <dgm:prSet presAssocID="{5F2A4168-D52D-4D2C-9BD0-92C73B0AA40A}" presName="sp" presStyleCnt="0"/>
      <dgm:spPr/>
    </dgm:pt>
    <dgm:pt modelId="{BD8410B5-7D5E-41E5-BA49-EE15855AC986}" type="pres">
      <dgm:prSet presAssocID="{91A66AB8-231F-4DA7-A1EF-96D093991833}" presName="composite" presStyleCnt="0"/>
      <dgm:spPr/>
    </dgm:pt>
    <dgm:pt modelId="{E51E61B9-72F6-4B38-9E95-6A217187BC91}" type="pres">
      <dgm:prSet presAssocID="{91A66AB8-231F-4DA7-A1EF-96D09399183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48D255B-D944-4A50-A0EF-31266389DE7F}" type="pres">
      <dgm:prSet presAssocID="{91A66AB8-231F-4DA7-A1EF-96D093991833}" presName="descendantText" presStyleLbl="alignAcc1" presStyleIdx="2" presStyleCnt="6" custScaleY="152556">
        <dgm:presLayoutVars>
          <dgm:bulletEnabled val="1"/>
        </dgm:presLayoutVars>
      </dgm:prSet>
      <dgm:spPr/>
    </dgm:pt>
    <dgm:pt modelId="{D832F146-C181-46AE-8112-74E9CE3DED09}" type="pres">
      <dgm:prSet presAssocID="{2BEF1E42-0CA4-47BB-B6F8-AF82331ABE9B}" presName="sp" presStyleCnt="0"/>
      <dgm:spPr/>
    </dgm:pt>
    <dgm:pt modelId="{EC84D31C-16B8-4C83-8F62-AC48207DF22A}" type="pres">
      <dgm:prSet presAssocID="{F11CC908-F3C0-46B2-90FB-3DBDC4934DA1}" presName="composite" presStyleCnt="0"/>
      <dgm:spPr/>
    </dgm:pt>
    <dgm:pt modelId="{5D02AB99-1C2E-4AB4-9940-5BC6BE7A8FA2}" type="pres">
      <dgm:prSet presAssocID="{F11CC908-F3C0-46B2-90FB-3DBDC4934DA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403E5AD7-7433-448A-B3C3-78387532D539}" type="pres">
      <dgm:prSet presAssocID="{F11CC908-F3C0-46B2-90FB-3DBDC4934DA1}" presName="descendantText" presStyleLbl="alignAcc1" presStyleIdx="3" presStyleCnt="6">
        <dgm:presLayoutVars>
          <dgm:bulletEnabled val="1"/>
        </dgm:presLayoutVars>
      </dgm:prSet>
      <dgm:spPr/>
    </dgm:pt>
    <dgm:pt modelId="{4CD0F95F-0710-4FE2-B1ED-A79948C40049}" type="pres">
      <dgm:prSet presAssocID="{60B437C6-4FF1-4EE9-9185-053EDEA1DE33}" presName="sp" presStyleCnt="0"/>
      <dgm:spPr/>
    </dgm:pt>
    <dgm:pt modelId="{EC3A00C9-EE6B-4D96-B980-BAB933D26621}" type="pres">
      <dgm:prSet presAssocID="{F871D995-8CA5-4C57-BEF0-67C145CA3F27}" presName="composite" presStyleCnt="0"/>
      <dgm:spPr/>
    </dgm:pt>
    <dgm:pt modelId="{F88117F9-F6A6-49D0-B8EE-E4BBA3647274}" type="pres">
      <dgm:prSet presAssocID="{F871D995-8CA5-4C57-BEF0-67C145CA3F2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660ADFC2-36FA-46EA-BD31-360A2E9EE093}" type="pres">
      <dgm:prSet presAssocID="{F871D995-8CA5-4C57-BEF0-67C145CA3F27}" presName="descendantText" presStyleLbl="alignAcc1" presStyleIdx="4" presStyleCnt="6">
        <dgm:presLayoutVars>
          <dgm:bulletEnabled val="1"/>
        </dgm:presLayoutVars>
      </dgm:prSet>
      <dgm:spPr/>
    </dgm:pt>
    <dgm:pt modelId="{B1090B73-6BDC-4C58-9AAE-A20101763C25}" type="pres">
      <dgm:prSet presAssocID="{669C2736-02EA-4BAD-B7BD-0FB2D088A991}" presName="sp" presStyleCnt="0"/>
      <dgm:spPr/>
    </dgm:pt>
    <dgm:pt modelId="{CD2A747A-DD75-4F11-80A4-B95FB3DDBB4E}" type="pres">
      <dgm:prSet presAssocID="{1FA640FD-6558-4BBF-8696-363F7F4B7E92}" presName="composite" presStyleCnt="0"/>
      <dgm:spPr/>
    </dgm:pt>
    <dgm:pt modelId="{FC90F114-5A62-48BB-8D0C-23C6C4140C20}" type="pres">
      <dgm:prSet presAssocID="{1FA640FD-6558-4BBF-8696-363F7F4B7E9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292B0C6B-0DEE-4B5A-BCAA-004C2FCF6D20}" type="pres">
      <dgm:prSet presAssocID="{1FA640FD-6558-4BBF-8696-363F7F4B7E92}" presName="descendantText" presStyleLbl="alignAcc1" presStyleIdx="5" presStyleCnt="6" custScaleY="157384">
        <dgm:presLayoutVars>
          <dgm:bulletEnabled val="1"/>
        </dgm:presLayoutVars>
      </dgm:prSet>
      <dgm:spPr/>
    </dgm:pt>
  </dgm:ptLst>
  <dgm:cxnLst>
    <dgm:cxn modelId="{22A82A12-E481-4882-814A-439E1AD26B55}" srcId="{1E321C98-CF9C-43D6-B8F3-74DF18A983A0}" destId="{91A66AB8-231F-4DA7-A1EF-96D093991833}" srcOrd="2" destOrd="0" parTransId="{7F2B54D8-DE94-443C-9276-4A3C67532B1B}" sibTransId="{2BEF1E42-0CA4-47BB-B6F8-AF82331ABE9B}"/>
    <dgm:cxn modelId="{34D55C1D-5D3E-4693-B8A3-1D187A3387C4}" type="presOf" srcId="{1FA640FD-6558-4BBF-8696-363F7F4B7E92}" destId="{FC90F114-5A62-48BB-8D0C-23C6C4140C20}" srcOrd="0" destOrd="0" presId="urn:microsoft.com/office/officeart/2005/8/layout/chevron2"/>
    <dgm:cxn modelId="{EB7FE224-2F2C-4682-B49E-F75E42F6DDEC}" type="presOf" srcId="{F11CC908-F3C0-46B2-90FB-3DBDC4934DA1}" destId="{5D02AB99-1C2E-4AB4-9940-5BC6BE7A8FA2}" srcOrd="0" destOrd="0" presId="urn:microsoft.com/office/officeart/2005/8/layout/chevron2"/>
    <dgm:cxn modelId="{593B7625-AF0C-48A9-A5B0-2CFD9AE9E73F}" srcId="{F11CC908-F3C0-46B2-90FB-3DBDC4934DA1}" destId="{161A1A20-D211-409F-BD03-9EA42BC065EC}" srcOrd="0" destOrd="0" parTransId="{F7EC269B-1C23-4AB6-BB3E-E43A8EAFFE0A}" sibTransId="{BD1068D2-FD8E-4CBF-A1CA-457443E44331}"/>
    <dgm:cxn modelId="{74059C25-8E39-4D45-91E5-1085901A2F42}" type="presOf" srcId="{D204D1D5-459B-4494-8CCB-6146FAC53B51}" destId="{3D77753D-0821-4B33-86B3-842420BFFDAE}" srcOrd="0" destOrd="0" presId="urn:microsoft.com/office/officeart/2005/8/layout/chevron2"/>
    <dgm:cxn modelId="{9C3F5227-73B9-4B74-BD44-822ABDEE7DED}" type="presOf" srcId="{EAF0CCA6-6821-4B42-AD8A-5C91918DC14B}" destId="{660ADFC2-36FA-46EA-BD31-360A2E9EE093}" srcOrd="0" destOrd="0" presId="urn:microsoft.com/office/officeart/2005/8/layout/chevron2"/>
    <dgm:cxn modelId="{BC8C843A-1F0D-49B8-8314-28D7E95E8200}" srcId="{1FA640FD-6558-4BBF-8696-363F7F4B7E92}" destId="{F0F1AC07-863E-437C-8DF4-97CDC1B8DEF6}" srcOrd="0" destOrd="0" parTransId="{7D401BEF-FEA4-4108-96AD-4F5EE12A4217}" sibTransId="{FA9AB0CA-5A4F-45C0-9B57-150D251CDD31}"/>
    <dgm:cxn modelId="{B928753C-BA23-41F4-A4BB-74A2C5DA91CA}" srcId="{1E321C98-CF9C-43D6-B8F3-74DF18A983A0}" destId="{F871D995-8CA5-4C57-BEF0-67C145CA3F27}" srcOrd="4" destOrd="0" parTransId="{F51B3217-89EC-4A25-8799-E38C818CFA19}" sibTransId="{669C2736-02EA-4BAD-B7BD-0FB2D088A991}"/>
    <dgm:cxn modelId="{BDBD9D5B-9D22-411A-8229-C47D883BF4D3}" type="presOf" srcId="{161A1A20-D211-409F-BD03-9EA42BC065EC}" destId="{403E5AD7-7433-448A-B3C3-78387532D539}" srcOrd="0" destOrd="0" presId="urn:microsoft.com/office/officeart/2005/8/layout/chevron2"/>
    <dgm:cxn modelId="{2F5C8841-F2CB-4EDE-B082-C9B0C892E898}" srcId="{3723A721-0683-4ECD-AE6B-C4D59E83367D}" destId="{C0265552-08DC-4A81-90A0-B501CDE0983D}" srcOrd="0" destOrd="0" parTransId="{141C7427-CAAD-4800-A2D3-DE315E54DFF3}" sibTransId="{D5897D56-9C6B-463D-8E83-D0F89E64CC62}"/>
    <dgm:cxn modelId="{05289061-6026-4933-93E8-ECCC53D17B43}" srcId="{D204D1D5-459B-4494-8CCB-6146FAC53B51}" destId="{2D1F3502-DA5B-49B6-9A80-CD30DB087DA2}" srcOrd="0" destOrd="0" parTransId="{AB27BA19-9C44-4CC6-A2C1-DD5E2DA625E7}" sibTransId="{22C60D70-0FFD-42E3-AF1D-7B8318E9CE48}"/>
    <dgm:cxn modelId="{F8EF2265-ECA0-4341-A13D-D626AB078FDF}" srcId="{91A66AB8-231F-4DA7-A1EF-96D093991833}" destId="{EA189999-13D3-477A-B9AB-33B35EAA09F8}" srcOrd="0" destOrd="0" parTransId="{8056EC2A-7668-4978-A43C-90FC6CA98B26}" sibTransId="{98A0322E-FA09-489B-8BDB-E9C3F4B08A49}"/>
    <dgm:cxn modelId="{FFDB5A6A-0B39-4BC6-9A50-A486D67A976A}" type="presOf" srcId="{EA189999-13D3-477A-B9AB-33B35EAA09F8}" destId="{348D255B-D944-4A50-A0EF-31266389DE7F}" srcOrd="0" destOrd="0" presId="urn:microsoft.com/office/officeart/2005/8/layout/chevron2"/>
    <dgm:cxn modelId="{12BE7D54-E1E4-4DEF-824C-A5AE2809122E}" srcId="{1E321C98-CF9C-43D6-B8F3-74DF18A983A0}" destId="{3723A721-0683-4ECD-AE6B-C4D59E83367D}" srcOrd="1" destOrd="0" parTransId="{68927178-D98B-460F-8526-6EF4A37AE848}" sibTransId="{5F2A4168-D52D-4D2C-9BD0-92C73B0AA40A}"/>
    <dgm:cxn modelId="{52067E54-1131-4F55-8205-E7ABF4F0143D}" type="presOf" srcId="{F871D995-8CA5-4C57-BEF0-67C145CA3F27}" destId="{F88117F9-F6A6-49D0-B8EE-E4BBA3647274}" srcOrd="0" destOrd="0" presId="urn:microsoft.com/office/officeart/2005/8/layout/chevron2"/>
    <dgm:cxn modelId="{3896EF57-5BA0-4522-AD30-87078F60F140}" type="presOf" srcId="{C0265552-08DC-4A81-90A0-B501CDE0983D}" destId="{26E35210-025F-44D6-950D-7D3D85DA83D4}" srcOrd="0" destOrd="0" presId="urn:microsoft.com/office/officeart/2005/8/layout/chevron2"/>
    <dgm:cxn modelId="{AE22709A-80C0-444C-995A-22A258550B7C}" type="presOf" srcId="{3723A721-0683-4ECD-AE6B-C4D59E83367D}" destId="{9B14D8FF-AB9D-480F-9D91-B320ED27A849}" srcOrd="0" destOrd="0" presId="urn:microsoft.com/office/officeart/2005/8/layout/chevron2"/>
    <dgm:cxn modelId="{E787A3A0-C93D-4EDB-871A-C1478F358B34}" srcId="{1E321C98-CF9C-43D6-B8F3-74DF18A983A0}" destId="{1FA640FD-6558-4BBF-8696-363F7F4B7E92}" srcOrd="5" destOrd="0" parTransId="{4B011A29-6C59-4426-BA3E-CB0C6BCDF100}" sibTransId="{EE2CCF4C-7341-4108-BDE8-8BB94E5F3499}"/>
    <dgm:cxn modelId="{AD6316A4-A39B-4F06-8D52-AE9259CADDC5}" type="presOf" srcId="{1E321C98-CF9C-43D6-B8F3-74DF18A983A0}" destId="{C1C82546-8AFC-4137-92B5-626EADAA893C}" srcOrd="0" destOrd="0" presId="urn:microsoft.com/office/officeart/2005/8/layout/chevron2"/>
    <dgm:cxn modelId="{1A95ADB3-1C2E-4F1E-A906-E96774DD6423}" type="presOf" srcId="{2D1F3502-DA5B-49B6-9A80-CD30DB087DA2}" destId="{53FAE79C-F1B9-48B2-AC1D-02C9187F960D}" srcOrd="0" destOrd="0" presId="urn:microsoft.com/office/officeart/2005/8/layout/chevron2"/>
    <dgm:cxn modelId="{6F9C1DBF-35A9-481F-AA71-3EFF40119A88}" srcId="{1E321C98-CF9C-43D6-B8F3-74DF18A983A0}" destId="{F11CC908-F3C0-46B2-90FB-3DBDC4934DA1}" srcOrd="3" destOrd="0" parTransId="{804CF126-AE3A-4E89-B7B9-885F314ADD8E}" sibTransId="{60B437C6-4FF1-4EE9-9185-053EDEA1DE33}"/>
    <dgm:cxn modelId="{9F401BCA-D068-4220-A718-BDCF3932C368}" srcId="{F871D995-8CA5-4C57-BEF0-67C145CA3F27}" destId="{EAF0CCA6-6821-4B42-AD8A-5C91918DC14B}" srcOrd="0" destOrd="0" parTransId="{C4105E2D-D9DF-48C9-8443-C63C40D8C2D0}" sibTransId="{36A77DAA-C626-4B6D-A33A-D87FB36E35F4}"/>
    <dgm:cxn modelId="{FBA839DF-E516-4FF6-A4A9-FA539955D10F}" type="presOf" srcId="{91A66AB8-231F-4DA7-A1EF-96D093991833}" destId="{E51E61B9-72F6-4B38-9E95-6A217187BC91}" srcOrd="0" destOrd="0" presId="urn:microsoft.com/office/officeart/2005/8/layout/chevron2"/>
    <dgm:cxn modelId="{2B6D93F0-BD2F-4B63-9780-BAE2926B3E71}" srcId="{1E321C98-CF9C-43D6-B8F3-74DF18A983A0}" destId="{D204D1D5-459B-4494-8CCB-6146FAC53B51}" srcOrd="0" destOrd="0" parTransId="{5D3F65E9-E1E5-45EE-95AF-851D5DEE247C}" sibTransId="{3D80D23E-C688-4840-97CF-5A0389614AAE}"/>
    <dgm:cxn modelId="{B5EB4DFF-8EF3-478B-864C-9CC1ED5C8D9C}" type="presOf" srcId="{F0F1AC07-863E-437C-8DF4-97CDC1B8DEF6}" destId="{292B0C6B-0DEE-4B5A-BCAA-004C2FCF6D20}" srcOrd="0" destOrd="0" presId="urn:microsoft.com/office/officeart/2005/8/layout/chevron2"/>
    <dgm:cxn modelId="{D73D0E8F-CE69-4139-9A23-2F80AAFE9CBD}" type="presParOf" srcId="{C1C82546-8AFC-4137-92B5-626EADAA893C}" destId="{8A0751CF-230D-43D8-82AD-461A4EC5E552}" srcOrd="0" destOrd="0" presId="urn:microsoft.com/office/officeart/2005/8/layout/chevron2"/>
    <dgm:cxn modelId="{FF1BB581-9651-410C-9B3B-A4893FB79593}" type="presParOf" srcId="{8A0751CF-230D-43D8-82AD-461A4EC5E552}" destId="{3D77753D-0821-4B33-86B3-842420BFFDAE}" srcOrd="0" destOrd="0" presId="urn:microsoft.com/office/officeart/2005/8/layout/chevron2"/>
    <dgm:cxn modelId="{EBE4B4BB-B3E4-44AE-915D-AA56F0D1F61B}" type="presParOf" srcId="{8A0751CF-230D-43D8-82AD-461A4EC5E552}" destId="{53FAE79C-F1B9-48B2-AC1D-02C9187F960D}" srcOrd="1" destOrd="0" presId="urn:microsoft.com/office/officeart/2005/8/layout/chevron2"/>
    <dgm:cxn modelId="{2ADCF3E9-A490-47CF-9826-A380A6D23C72}" type="presParOf" srcId="{C1C82546-8AFC-4137-92B5-626EADAA893C}" destId="{1EFA3201-2E9F-4C24-8578-48364792AE59}" srcOrd="1" destOrd="0" presId="urn:microsoft.com/office/officeart/2005/8/layout/chevron2"/>
    <dgm:cxn modelId="{245B65BA-CC57-452B-B44C-A42B9BE9A678}" type="presParOf" srcId="{C1C82546-8AFC-4137-92B5-626EADAA893C}" destId="{D8DF6E3E-A598-4941-80C9-0958658810C5}" srcOrd="2" destOrd="0" presId="urn:microsoft.com/office/officeart/2005/8/layout/chevron2"/>
    <dgm:cxn modelId="{908741F8-74FC-4E04-A7BB-6C7AB146A2E0}" type="presParOf" srcId="{D8DF6E3E-A598-4941-80C9-0958658810C5}" destId="{9B14D8FF-AB9D-480F-9D91-B320ED27A849}" srcOrd="0" destOrd="0" presId="urn:microsoft.com/office/officeart/2005/8/layout/chevron2"/>
    <dgm:cxn modelId="{2B688DA0-F88A-49D8-928D-2D0BEAB06462}" type="presParOf" srcId="{D8DF6E3E-A598-4941-80C9-0958658810C5}" destId="{26E35210-025F-44D6-950D-7D3D85DA83D4}" srcOrd="1" destOrd="0" presId="urn:microsoft.com/office/officeart/2005/8/layout/chevron2"/>
    <dgm:cxn modelId="{40897B67-2391-4862-B222-5682574525DC}" type="presParOf" srcId="{C1C82546-8AFC-4137-92B5-626EADAA893C}" destId="{450CBF7A-1C3E-4DC7-B926-B76ABF157BBF}" srcOrd="3" destOrd="0" presId="urn:microsoft.com/office/officeart/2005/8/layout/chevron2"/>
    <dgm:cxn modelId="{87593332-F41E-4C72-BDD9-7A2A90CFF202}" type="presParOf" srcId="{C1C82546-8AFC-4137-92B5-626EADAA893C}" destId="{BD8410B5-7D5E-41E5-BA49-EE15855AC986}" srcOrd="4" destOrd="0" presId="urn:microsoft.com/office/officeart/2005/8/layout/chevron2"/>
    <dgm:cxn modelId="{8AB4C484-36DF-4B6B-9E9D-AA37F5281836}" type="presParOf" srcId="{BD8410B5-7D5E-41E5-BA49-EE15855AC986}" destId="{E51E61B9-72F6-4B38-9E95-6A217187BC91}" srcOrd="0" destOrd="0" presId="urn:microsoft.com/office/officeart/2005/8/layout/chevron2"/>
    <dgm:cxn modelId="{227938F9-E329-4DE0-99F7-2D2251ED74A5}" type="presParOf" srcId="{BD8410B5-7D5E-41E5-BA49-EE15855AC986}" destId="{348D255B-D944-4A50-A0EF-31266389DE7F}" srcOrd="1" destOrd="0" presId="urn:microsoft.com/office/officeart/2005/8/layout/chevron2"/>
    <dgm:cxn modelId="{58CADC60-E0C0-4F58-A301-C88E4E570D55}" type="presParOf" srcId="{C1C82546-8AFC-4137-92B5-626EADAA893C}" destId="{D832F146-C181-46AE-8112-74E9CE3DED09}" srcOrd="5" destOrd="0" presId="urn:microsoft.com/office/officeart/2005/8/layout/chevron2"/>
    <dgm:cxn modelId="{7E926256-7D78-413F-94EA-D7BA680CF81B}" type="presParOf" srcId="{C1C82546-8AFC-4137-92B5-626EADAA893C}" destId="{EC84D31C-16B8-4C83-8F62-AC48207DF22A}" srcOrd="6" destOrd="0" presId="urn:microsoft.com/office/officeart/2005/8/layout/chevron2"/>
    <dgm:cxn modelId="{22DBD896-05EF-4E76-AFC5-C0F1D79DECDE}" type="presParOf" srcId="{EC84D31C-16B8-4C83-8F62-AC48207DF22A}" destId="{5D02AB99-1C2E-4AB4-9940-5BC6BE7A8FA2}" srcOrd="0" destOrd="0" presId="urn:microsoft.com/office/officeart/2005/8/layout/chevron2"/>
    <dgm:cxn modelId="{8CAA787B-B711-46C2-AB8D-A608AF696468}" type="presParOf" srcId="{EC84D31C-16B8-4C83-8F62-AC48207DF22A}" destId="{403E5AD7-7433-448A-B3C3-78387532D539}" srcOrd="1" destOrd="0" presId="urn:microsoft.com/office/officeart/2005/8/layout/chevron2"/>
    <dgm:cxn modelId="{E8DCC51D-B28F-44A8-97F2-2099B1DF5FAF}" type="presParOf" srcId="{C1C82546-8AFC-4137-92B5-626EADAA893C}" destId="{4CD0F95F-0710-4FE2-B1ED-A79948C40049}" srcOrd="7" destOrd="0" presId="urn:microsoft.com/office/officeart/2005/8/layout/chevron2"/>
    <dgm:cxn modelId="{9F900D1F-1533-470A-9150-97A7BA93E768}" type="presParOf" srcId="{C1C82546-8AFC-4137-92B5-626EADAA893C}" destId="{EC3A00C9-EE6B-4D96-B980-BAB933D26621}" srcOrd="8" destOrd="0" presId="urn:microsoft.com/office/officeart/2005/8/layout/chevron2"/>
    <dgm:cxn modelId="{AE69356B-7F13-4F44-AD8C-568F9F337B57}" type="presParOf" srcId="{EC3A00C9-EE6B-4D96-B980-BAB933D26621}" destId="{F88117F9-F6A6-49D0-B8EE-E4BBA3647274}" srcOrd="0" destOrd="0" presId="urn:microsoft.com/office/officeart/2005/8/layout/chevron2"/>
    <dgm:cxn modelId="{7475862F-0A2F-45BF-9F29-93ADC4176748}" type="presParOf" srcId="{EC3A00C9-EE6B-4D96-B980-BAB933D26621}" destId="{660ADFC2-36FA-46EA-BD31-360A2E9EE093}" srcOrd="1" destOrd="0" presId="urn:microsoft.com/office/officeart/2005/8/layout/chevron2"/>
    <dgm:cxn modelId="{19EFD564-767A-4431-AE80-221296C4E25A}" type="presParOf" srcId="{C1C82546-8AFC-4137-92B5-626EADAA893C}" destId="{B1090B73-6BDC-4C58-9AAE-A20101763C25}" srcOrd="9" destOrd="0" presId="urn:microsoft.com/office/officeart/2005/8/layout/chevron2"/>
    <dgm:cxn modelId="{4D933DC3-9A5A-4137-AB8B-6EA657DBDFB4}" type="presParOf" srcId="{C1C82546-8AFC-4137-92B5-626EADAA893C}" destId="{CD2A747A-DD75-4F11-80A4-B95FB3DDBB4E}" srcOrd="10" destOrd="0" presId="urn:microsoft.com/office/officeart/2005/8/layout/chevron2"/>
    <dgm:cxn modelId="{A0559EBC-2AD4-4C76-B7FB-A4CC2246FD1F}" type="presParOf" srcId="{CD2A747A-DD75-4F11-80A4-B95FB3DDBB4E}" destId="{FC90F114-5A62-48BB-8D0C-23C6C4140C20}" srcOrd="0" destOrd="0" presId="urn:microsoft.com/office/officeart/2005/8/layout/chevron2"/>
    <dgm:cxn modelId="{478E4D92-9F9F-4088-8F0A-043E9EDB3E9B}" type="presParOf" srcId="{CD2A747A-DD75-4F11-80A4-B95FB3DDBB4E}" destId="{292B0C6B-0DEE-4B5A-BCAA-004C2FCF6D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7753D-0821-4B33-86B3-842420BFFDAE}">
      <dsp:nvSpPr>
        <dsp:cNvPr id="0" name=""/>
        <dsp:cNvSpPr/>
      </dsp:nvSpPr>
      <dsp:spPr>
        <a:xfrm rot="5400000">
          <a:off x="-154254" y="416942"/>
          <a:ext cx="1028364" cy="7198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622616"/>
        <a:ext cx="719855" cy="308509"/>
      </dsp:txXfrm>
    </dsp:sp>
    <dsp:sp modelId="{53FAE79C-F1B9-48B2-AC1D-02C9187F960D}">
      <dsp:nvSpPr>
        <dsp:cNvPr id="0" name=""/>
        <dsp:cNvSpPr/>
      </dsp:nvSpPr>
      <dsp:spPr>
        <a:xfrm rot="5400000">
          <a:off x="4202760" y="-3424665"/>
          <a:ext cx="1077333" cy="804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Требования к категориям упитанности туш крупного рогатого скота, свиней, овец и сельскохозяйственной птицы (куры, гуси) согласно требованиям ГОСТ. Правила товарной оценки туш.</a:t>
          </a:r>
        </a:p>
      </dsp:txBody>
      <dsp:txXfrm rot="-5400000">
        <a:off x="719855" y="110831"/>
        <a:ext cx="7990553" cy="972151"/>
      </dsp:txXfrm>
    </dsp:sp>
    <dsp:sp modelId="{9B14D8FF-AB9D-480F-9D91-B320ED27A849}">
      <dsp:nvSpPr>
        <dsp:cNvPr id="0" name=""/>
        <dsp:cNvSpPr/>
      </dsp:nvSpPr>
      <dsp:spPr>
        <a:xfrm rot="5400000">
          <a:off x="-154254" y="1548535"/>
          <a:ext cx="1028364" cy="719855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rnd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1754209"/>
        <a:ext cx="719855" cy="308509"/>
      </dsp:txXfrm>
    </dsp:sp>
    <dsp:sp modelId="{26E35210-025F-44D6-950D-7D3D85DA83D4}">
      <dsp:nvSpPr>
        <dsp:cNvPr id="0" name=""/>
        <dsp:cNvSpPr/>
      </dsp:nvSpPr>
      <dsp:spPr>
        <a:xfrm rot="5400000">
          <a:off x="4220885" y="-2293073"/>
          <a:ext cx="1041083" cy="804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маркировки туш крупного рогатого скота, свиней, овец и сельскохозяйственной птицы (куры, гуси) согласно требованиям ГОСТ и ТР ТС. Порядок нанесения оттисков клейм и штампов. </a:t>
          </a:r>
        </a:p>
      </dsp:txBody>
      <dsp:txXfrm rot="-5400000">
        <a:off x="719855" y="1258778"/>
        <a:ext cx="7992323" cy="939441"/>
      </dsp:txXfrm>
    </dsp:sp>
    <dsp:sp modelId="{E51E61B9-72F6-4B38-9E95-6A217187BC91}">
      <dsp:nvSpPr>
        <dsp:cNvPr id="0" name=""/>
        <dsp:cNvSpPr/>
      </dsp:nvSpPr>
      <dsp:spPr>
        <a:xfrm rot="5400000">
          <a:off x="-154254" y="2669455"/>
          <a:ext cx="1028364" cy="719855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rnd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2875129"/>
        <a:ext cx="719855" cy="308509"/>
      </dsp:txXfrm>
    </dsp:sp>
    <dsp:sp modelId="{348D255B-D944-4A50-A0EF-31266389DE7F}">
      <dsp:nvSpPr>
        <dsp:cNvPr id="0" name=""/>
        <dsp:cNvSpPr/>
      </dsp:nvSpPr>
      <dsp:spPr>
        <a:xfrm rot="5400000">
          <a:off x="4231557" y="-1172152"/>
          <a:ext cx="1019740" cy="804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проведения органолептической оценки качества туш сельскохозяйственных животных и птицы. Требования к органолептическим параметрам мясного сырья.</a:t>
          </a:r>
        </a:p>
      </dsp:txBody>
      <dsp:txXfrm rot="-5400000">
        <a:off x="719855" y="2389330"/>
        <a:ext cx="7993364" cy="920180"/>
      </dsp:txXfrm>
    </dsp:sp>
    <dsp:sp modelId="{5D02AB99-1C2E-4AB4-9940-5BC6BE7A8FA2}">
      <dsp:nvSpPr>
        <dsp:cNvPr id="0" name=""/>
        <dsp:cNvSpPr/>
      </dsp:nvSpPr>
      <dsp:spPr>
        <a:xfrm rot="5400000">
          <a:off x="-154254" y="3614724"/>
          <a:ext cx="1028364" cy="719855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rnd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4</a:t>
          </a:r>
        </a:p>
      </dsp:txBody>
      <dsp:txXfrm rot="-5400000">
        <a:off x="1" y="3820398"/>
        <a:ext cx="719855" cy="308509"/>
      </dsp:txXfrm>
    </dsp:sp>
    <dsp:sp modelId="{403E5AD7-7433-448A-B3C3-78387532D539}">
      <dsp:nvSpPr>
        <dsp:cNvPr id="0" name=""/>
        <dsp:cNvSpPr/>
      </dsp:nvSpPr>
      <dsp:spPr>
        <a:xfrm rot="5400000">
          <a:off x="4407209" y="-226884"/>
          <a:ext cx="668436" cy="804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субпродуктов. Органолептическая оценка качества субпродуктов.</a:t>
          </a:r>
        </a:p>
      </dsp:txBody>
      <dsp:txXfrm rot="-5400000">
        <a:off x="719855" y="3493100"/>
        <a:ext cx="8010514" cy="603176"/>
      </dsp:txXfrm>
    </dsp:sp>
    <dsp:sp modelId="{F88117F9-F6A6-49D0-B8EE-E4BBA3647274}">
      <dsp:nvSpPr>
        <dsp:cNvPr id="0" name=""/>
        <dsp:cNvSpPr/>
      </dsp:nvSpPr>
      <dsp:spPr>
        <a:xfrm rot="5400000">
          <a:off x="-154254" y="4559993"/>
          <a:ext cx="1028364" cy="719855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rnd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5</a:t>
          </a:r>
        </a:p>
      </dsp:txBody>
      <dsp:txXfrm rot="-5400000">
        <a:off x="1" y="4765667"/>
        <a:ext cx="719855" cy="308509"/>
      </dsp:txXfrm>
    </dsp:sp>
    <dsp:sp modelId="{660ADFC2-36FA-46EA-BD31-360A2E9EE093}">
      <dsp:nvSpPr>
        <dsp:cNvPr id="0" name=""/>
        <dsp:cNvSpPr/>
      </dsp:nvSpPr>
      <dsp:spPr>
        <a:xfrm rot="5400000">
          <a:off x="4407209" y="718384"/>
          <a:ext cx="668436" cy="804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яйца куриного пищевого. Маркировка яйца.</a:t>
          </a:r>
        </a:p>
      </dsp:txBody>
      <dsp:txXfrm rot="-5400000">
        <a:off x="719855" y="4438368"/>
        <a:ext cx="8010514" cy="603176"/>
      </dsp:txXfrm>
    </dsp:sp>
    <dsp:sp modelId="{FC90F114-5A62-48BB-8D0C-23C6C4140C20}">
      <dsp:nvSpPr>
        <dsp:cNvPr id="0" name=""/>
        <dsp:cNvSpPr/>
      </dsp:nvSpPr>
      <dsp:spPr>
        <a:xfrm rot="5400000">
          <a:off x="-154254" y="5697050"/>
          <a:ext cx="1028364" cy="71985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rnd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6</a:t>
          </a:r>
        </a:p>
      </dsp:txBody>
      <dsp:txXfrm rot="-5400000">
        <a:off x="1" y="5902724"/>
        <a:ext cx="719855" cy="308509"/>
      </dsp:txXfrm>
    </dsp:sp>
    <dsp:sp modelId="{292B0C6B-0DEE-4B5A-BCAA-004C2FCF6D20}">
      <dsp:nvSpPr>
        <dsp:cNvPr id="0" name=""/>
        <dsp:cNvSpPr/>
      </dsp:nvSpPr>
      <dsp:spPr>
        <a:xfrm rot="5400000">
          <a:off x="4215421" y="1855441"/>
          <a:ext cx="1052012" cy="804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Прослеживаемость безопасности и качества мясного сырья на основе принципов системы HACCP (ХАССП) на предприятиях по убою и первичной переработке скота и птицы. </a:t>
          </a:r>
        </a:p>
      </dsp:txBody>
      <dsp:txXfrm rot="-5400000">
        <a:off x="719856" y="5402362"/>
        <a:ext cx="7991789" cy="949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ЖГСХА.jpg"/>
          <p:cNvPicPr>
            <a:picLocks noChangeAspect="1"/>
          </p:cNvPicPr>
          <p:nvPr/>
        </p:nvPicPr>
        <p:blipFill>
          <a:blip r:embed="rId2" cstate="print"/>
          <a:srcRect l="16252"/>
          <a:stretch>
            <a:fillRect/>
          </a:stretch>
        </p:blipFill>
        <p:spPr>
          <a:xfrm>
            <a:off x="-1" y="0"/>
            <a:ext cx="1752601" cy="1235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Курс лекций</a:t>
            </a:r>
            <a:br>
              <a:rPr lang="ru-RU" sz="2800" dirty="0"/>
            </a:br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«Приемка, убой и первичная обработка скота и птицы»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47244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Разработчик: канд. с.-х. наук, доцент кафедры технологии переработки продукции животноводства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</a:rPr>
              <a:t>Васильева Марина Ивановна</a:t>
            </a:r>
          </a:p>
        </p:txBody>
      </p:sp>
      <p:pic>
        <p:nvPicPr>
          <p:cNvPr id="1026" name="Picture 2" descr="C:\Users\НР\Desktop\УФСИН\фото\туши\IMG-361e866c07ad1058cf69449ebbdb717e-V.jpg"/>
          <p:cNvPicPr>
            <a:picLocks noChangeAspect="1" noChangeArrowheads="1"/>
          </p:cNvPicPr>
          <p:nvPr/>
        </p:nvPicPr>
        <p:blipFill>
          <a:blip r:embed="rId3" cstate="print"/>
          <a:srcRect r="-412" b="13580"/>
          <a:stretch>
            <a:fillRect/>
          </a:stretch>
        </p:blipFill>
        <p:spPr bwMode="auto">
          <a:xfrm>
            <a:off x="381000" y="3352800"/>
            <a:ext cx="305453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7025CB-03F0-4FFB-8973-431198113EF6}"/>
              </a:ext>
            </a:extLst>
          </p:cNvPr>
          <p:cNvSpPr/>
          <p:nvPr/>
        </p:nvSpPr>
        <p:spPr>
          <a:xfrm>
            <a:off x="1143000" y="0"/>
            <a:ext cx="8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Удмуртский государственный Аграрный университет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маркировки туш (полутуш) крупного рогатого скота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ГОСТ 34120-2017 «Крупный рогатый скот для убоя. Говядина и телятина в тушах, полутушах и четвертинах. Технические условия»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п.5.4.3. Говядину, телятину и молочную телятину маркируют: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а) по категории:</a:t>
            </a:r>
          </a:p>
          <a:p>
            <a:pPr marL="457200" indent="-457200" algn="ctr">
              <a:buAutoNum type="arabicParenR"/>
            </a:pPr>
            <a:r>
              <a:rPr lang="ru-RU" sz="2000" b="1" dirty="0"/>
              <a:t>говядину от молодняка крупного рогатого скота </a:t>
            </a:r>
            <a:r>
              <a:rPr lang="ru-RU" sz="2000" dirty="0"/>
              <a:t>– клеймом с обозначением букв </a:t>
            </a:r>
            <a:r>
              <a:rPr lang="ru-RU" sz="2000" u="sng" dirty="0"/>
              <a:t>высотой 20 мм</a:t>
            </a:r>
            <a:r>
              <a:rPr lang="ru-RU" sz="2000" dirty="0"/>
              <a:t>, соответствующих категориям:  </a:t>
            </a:r>
            <a:r>
              <a:rPr lang="ru-RU" sz="2000" dirty="0">
                <a:solidFill>
                  <a:srgbClr val="C00000"/>
                </a:solidFill>
              </a:rPr>
              <a:t>супер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– «С», </a:t>
            </a:r>
            <a:r>
              <a:rPr lang="ru-RU" sz="2000" dirty="0">
                <a:solidFill>
                  <a:srgbClr val="C00000"/>
                </a:solidFill>
              </a:rPr>
              <a:t>прима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– «П», </a:t>
            </a:r>
            <a:r>
              <a:rPr lang="ru-RU" sz="2000" dirty="0">
                <a:solidFill>
                  <a:srgbClr val="C00000"/>
                </a:solidFill>
              </a:rPr>
              <a:t>экстра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– «Э», </a:t>
            </a:r>
            <a:r>
              <a:rPr lang="ru-RU" sz="2000" dirty="0">
                <a:solidFill>
                  <a:srgbClr val="C00000"/>
                </a:solidFill>
              </a:rPr>
              <a:t>отличная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– «О»,</a:t>
            </a:r>
            <a:r>
              <a:rPr lang="ru-RU" sz="2000" dirty="0">
                <a:solidFill>
                  <a:srgbClr val="C00000"/>
                </a:solidFill>
              </a:rPr>
              <a:t> хорошая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– «Х», </a:t>
            </a:r>
            <a:r>
              <a:rPr lang="ru-RU" sz="2000" dirty="0">
                <a:solidFill>
                  <a:srgbClr val="C00000"/>
                </a:solidFill>
              </a:rPr>
              <a:t>удовлетворительная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– «У», </a:t>
            </a:r>
          </a:p>
          <a:p>
            <a:pPr marL="457200" indent="-457200" algn="ctr"/>
            <a:r>
              <a:rPr lang="ru-RU" sz="2000" dirty="0">
                <a:solidFill>
                  <a:srgbClr val="C00000"/>
                </a:solidFill>
              </a:rPr>
              <a:t>низкая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– «Н»;</a:t>
            </a:r>
          </a:p>
          <a:p>
            <a:pPr algn="ctr"/>
            <a:r>
              <a:rPr lang="ru-RU" sz="2000" b="1" dirty="0"/>
              <a:t>2) говядину от взрослого крупного рогатого скота, телятину и молочную телятину </a:t>
            </a:r>
            <a:r>
              <a:rPr lang="ru-RU" sz="2000" u="sng" dirty="0">
                <a:solidFill>
                  <a:srgbClr val="C00000"/>
                </a:solidFill>
              </a:rPr>
              <a:t>первой категории  </a:t>
            </a:r>
            <a:r>
              <a:rPr lang="ru-RU" sz="2000" dirty="0"/>
              <a:t>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круглым клеймом 40 мм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000" b="1" dirty="0"/>
              <a:t>3) говядину от взрослого крупного рогатого скота, телятину и молочную телятину </a:t>
            </a:r>
            <a:r>
              <a:rPr lang="ru-RU" sz="2000" u="sng" dirty="0">
                <a:solidFill>
                  <a:srgbClr val="C00000"/>
                </a:solidFill>
              </a:rPr>
              <a:t>второй категории  </a:t>
            </a:r>
            <a:r>
              <a:rPr lang="ru-RU" sz="2000" dirty="0"/>
              <a:t>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квадратным клеймом  с размером сторон 40 мм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000" b="1" dirty="0"/>
              <a:t>4) говядину от молодняка </a:t>
            </a:r>
            <a:r>
              <a:rPr lang="ru-RU" sz="2000" dirty="0"/>
              <a:t>, имеющую показатели жировых отложений выше установленных в п.5.2.12 </a:t>
            </a:r>
            <a:r>
              <a:rPr lang="ru-RU" sz="2000" u="sng" dirty="0">
                <a:solidFill>
                  <a:srgbClr val="C00000"/>
                </a:solidFill>
              </a:rPr>
              <a:t>для подкласса 1 </a:t>
            </a:r>
            <a:r>
              <a:rPr lang="ru-RU" sz="2000" dirty="0"/>
              <a:t>–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ромбовидным клеймом с размером сторон 40 мм;</a:t>
            </a:r>
          </a:p>
          <a:p>
            <a:pPr algn="ctr"/>
            <a:r>
              <a:rPr lang="ru-RU" sz="2000" b="1" dirty="0"/>
              <a:t>5) говядину, телятину и молочную телятину</a:t>
            </a:r>
            <a:r>
              <a:rPr lang="ru-RU" sz="2000" dirty="0"/>
              <a:t>, </a:t>
            </a:r>
            <a:r>
              <a:rPr lang="ru-RU" sz="2000" u="sng" dirty="0">
                <a:solidFill>
                  <a:srgbClr val="C00000"/>
                </a:solidFill>
              </a:rPr>
              <a:t>не отвечающую требованиям </a:t>
            </a:r>
            <a:r>
              <a:rPr lang="ru-RU" sz="2000" dirty="0"/>
              <a:t>п.5.2.10, 5.2.13-5.2.15 –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треугольным клеймом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 размером сторон 45 х 50 х 50 мм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Р\Desktop\УФСИН\фото\Клейма\IMG-da5bab6ddc99aee0bae332308e67dc02-V.jpg"/>
          <p:cNvPicPr>
            <a:picLocks noChangeAspect="1" noChangeArrowheads="1"/>
          </p:cNvPicPr>
          <p:nvPr/>
        </p:nvPicPr>
        <p:blipFill>
          <a:blip r:embed="rId2"/>
          <a:srcRect l="40367" r="15596"/>
          <a:stretch>
            <a:fillRect/>
          </a:stretch>
        </p:blipFill>
        <p:spPr bwMode="auto">
          <a:xfrm>
            <a:off x="228600" y="177800"/>
            <a:ext cx="2155971" cy="6527800"/>
          </a:xfrm>
          <a:prstGeom prst="rect">
            <a:avLst/>
          </a:prstGeom>
          <a:noFill/>
        </p:spPr>
      </p:pic>
      <p:pic>
        <p:nvPicPr>
          <p:cNvPr id="1027" name="Picture 3" descr="C:\Users\НР\Desktop\УФСИН\фото\Клейма\IMG-aab84775ebafd19c879d2f8afdb3960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838200"/>
            <a:ext cx="6400800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5943600"/>
            <a:ext cx="561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Оттиски клейм по категориям упитанности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Р\Desktop\УФСИН\фото\Клейма\IMG-401a91f1b527a3613a0c1318f330868b-V.jpg"/>
          <p:cNvPicPr>
            <a:picLocks noChangeAspect="1" noChangeArrowheads="1"/>
          </p:cNvPicPr>
          <p:nvPr/>
        </p:nvPicPr>
        <p:blipFill>
          <a:blip r:embed="rId2"/>
          <a:srcRect l="4933" r="21111" b="8978"/>
          <a:stretch>
            <a:fillRect/>
          </a:stretch>
        </p:blipFill>
        <p:spPr bwMode="auto">
          <a:xfrm rot="16200000">
            <a:off x="2174631" y="263769"/>
            <a:ext cx="6858000" cy="633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743200"/>
            <a:ext cx="259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Формы и размеры клейм и штампов (размеры в мм)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Р\Desktop\УФСИН\фото\туши\IMG-a5877538ba31f12a5b74bff7f76b7ea1-V.jp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 l="14652"/>
          <a:stretch>
            <a:fillRect/>
          </a:stretch>
        </p:blipFill>
        <p:spPr bwMode="auto">
          <a:xfrm>
            <a:off x="228600" y="0"/>
            <a:ext cx="4438650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Р\Desktop\УФСИН\фото\туши\IMG-cf877709b1b6eb4a17a38750a27d65cc-V.jpg"/>
          <p:cNvPicPr>
            <a:picLocks noChangeAspect="1" noChangeArrowheads="1"/>
          </p:cNvPicPr>
          <p:nvPr/>
        </p:nvPicPr>
        <p:blipFill>
          <a:blip r:embed="rId3"/>
          <a:srcRect r="13008"/>
          <a:stretch>
            <a:fillRect/>
          </a:stretch>
        </p:blipFill>
        <p:spPr bwMode="auto">
          <a:xfrm>
            <a:off x="4800600" y="0"/>
            <a:ext cx="42291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б) По возрасту и полу (справа от клейма)</a:t>
            </a:r>
          </a:p>
          <a:p>
            <a:pPr marL="342900" indent="-342900" algn="ctr">
              <a:buAutoNum type="arabicPeriod"/>
            </a:pPr>
            <a:r>
              <a:rPr lang="ru-RU" b="1" dirty="0"/>
              <a:t>говядину от бычков в возрасте от 8 мес до двух лет </a:t>
            </a:r>
            <a:r>
              <a:rPr lang="ru-RU" dirty="0"/>
              <a:t>– штампом букв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«МБ» </a:t>
            </a:r>
          </a:p>
          <a:p>
            <a:pPr marL="342900" indent="-342900" algn="ctr"/>
            <a:r>
              <a:rPr lang="ru-RU" u="sng" dirty="0"/>
              <a:t>высотой 20 мм;</a:t>
            </a:r>
          </a:p>
          <a:p>
            <a:pPr marL="342900" indent="-342900" algn="ctr"/>
            <a:r>
              <a:rPr lang="ru-RU" b="1" dirty="0"/>
              <a:t>2. говядину  от бычков-кастратов в возрасте от 8 мес до трех лет </a:t>
            </a:r>
            <a:r>
              <a:rPr lang="ru-RU" dirty="0"/>
              <a:t>– штампом букв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«МК» </a:t>
            </a:r>
            <a:r>
              <a:rPr lang="ru-RU" u="sng" dirty="0"/>
              <a:t>высотой 20 мм;</a:t>
            </a:r>
          </a:p>
          <a:p>
            <a:pPr marL="342900" indent="-342900" algn="ctr"/>
            <a:endParaRPr lang="ru-RU" u="sng" dirty="0"/>
          </a:p>
          <a:p>
            <a:pPr marL="342900" indent="-342900" algn="ctr"/>
            <a:r>
              <a:rPr lang="ru-RU" b="1" dirty="0"/>
              <a:t>3. говядину  от телок в возрасте от 8 мес до трех лет </a:t>
            </a:r>
            <a:r>
              <a:rPr lang="ru-RU" dirty="0"/>
              <a:t>– штампом букв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«МТ» </a:t>
            </a:r>
          </a:p>
          <a:p>
            <a:pPr marL="342900" indent="-342900" algn="ctr"/>
            <a:r>
              <a:rPr lang="ru-RU" u="sng" dirty="0"/>
              <a:t>высотой 20 мм;</a:t>
            </a:r>
          </a:p>
          <a:p>
            <a:pPr marL="342900" indent="-342900" algn="ctr"/>
            <a:endParaRPr lang="ru-RU" b="1" u="sng" dirty="0"/>
          </a:p>
          <a:p>
            <a:pPr marL="342900" indent="-342900" algn="ctr"/>
            <a:r>
              <a:rPr lang="ru-RU" b="1" dirty="0"/>
              <a:t>4. говядину  от коров-первотелок в возрасте от 8 мес до трех лет </a:t>
            </a:r>
            <a:r>
              <a:rPr lang="ru-RU" dirty="0"/>
              <a:t>– штампом букв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«МКП»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/>
              <a:t>высотой 20 мм;</a:t>
            </a:r>
          </a:p>
          <a:p>
            <a:pPr marL="342900" indent="-342900" algn="ctr"/>
            <a:endParaRPr lang="ru-RU" b="1" dirty="0"/>
          </a:p>
          <a:p>
            <a:pPr marL="342900" indent="-342900" algn="ctr"/>
            <a:r>
              <a:rPr lang="ru-RU" b="1" dirty="0"/>
              <a:t>5. на говядину от взрослого крупного рогатого скота: коров двух и более отелов </a:t>
            </a:r>
            <a:r>
              <a:rPr lang="ru-RU" dirty="0"/>
              <a:t>ставят клеймо соответствующей категории с обозначением внутри клейма букв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«ВК»</a:t>
            </a:r>
            <a:r>
              <a:rPr lang="ru-RU" dirty="0"/>
              <a:t>;</a:t>
            </a:r>
          </a:p>
          <a:p>
            <a:pPr marL="342900" indent="-342900" algn="ctr"/>
            <a:endParaRPr lang="ru-RU" b="1" dirty="0"/>
          </a:p>
          <a:p>
            <a:pPr marL="342900" indent="-342900" algn="ctr"/>
            <a:r>
              <a:rPr lang="ru-RU" b="1" dirty="0"/>
              <a:t>6. на говядину от взрослого крупного рогатого скота: быков в возрасте старше двух лет </a:t>
            </a:r>
            <a:r>
              <a:rPr lang="ru-RU" dirty="0"/>
              <a:t>ставят клеймо соответствующей категории с обозначением внутри клейма букв </a:t>
            </a:r>
            <a:r>
              <a:rPr lang="ru-RU" b="1" dirty="0">
                <a:solidFill>
                  <a:srgbClr val="7030A0"/>
                </a:solidFill>
              </a:rPr>
              <a:t>«ВБ»</a:t>
            </a:r>
            <a:r>
              <a:rPr lang="ru-RU" dirty="0"/>
              <a:t>;</a:t>
            </a:r>
          </a:p>
          <a:p>
            <a:pPr marL="342900" indent="-342900" algn="ctr"/>
            <a:endParaRPr lang="ru-RU" b="1" dirty="0"/>
          </a:p>
          <a:p>
            <a:pPr marL="342900" indent="-342900" algn="ctr"/>
            <a:r>
              <a:rPr lang="ru-RU" b="1" dirty="0"/>
              <a:t>7. на молочную телятину</a:t>
            </a:r>
            <a:r>
              <a:rPr lang="ru-RU" dirty="0"/>
              <a:t> ставят клеймо соответствующей категории с обозначением внутри клейма букв </a:t>
            </a:r>
            <a:r>
              <a:rPr lang="ru-RU" b="1" dirty="0">
                <a:solidFill>
                  <a:srgbClr val="7030A0"/>
                </a:solidFill>
              </a:rPr>
              <a:t>«ТМ»</a:t>
            </a:r>
            <a:r>
              <a:rPr lang="ru-RU" b="1" dirty="0"/>
              <a:t>;</a:t>
            </a:r>
          </a:p>
          <a:p>
            <a:pPr marL="342900" indent="-342900" algn="ctr"/>
            <a:endParaRPr lang="ru-RU" b="1" dirty="0"/>
          </a:p>
          <a:p>
            <a:pPr marL="342900" indent="-342900" algn="ctr"/>
            <a:r>
              <a:rPr lang="ru-RU" b="1" dirty="0"/>
              <a:t>8.на телятину  от телят в возрасте от 3 до 8 мес </a:t>
            </a:r>
            <a:r>
              <a:rPr lang="ru-RU" dirty="0"/>
              <a:t>ставят клеймо соответствующей категории с обозначением внутри клейма буквы </a:t>
            </a:r>
            <a:r>
              <a:rPr lang="ru-RU" b="1" dirty="0">
                <a:solidFill>
                  <a:srgbClr val="7030A0"/>
                </a:solidFill>
              </a:rPr>
              <a:t>«Т»</a:t>
            </a:r>
            <a:r>
              <a:rPr lang="ru-RU" dirty="0"/>
              <a:t>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 тушах, полутушах, перечисленных в п. 5.2.24</a:t>
            </a:r>
            <a:r>
              <a:rPr lang="ru-RU" dirty="0"/>
              <a:t> справа от клейма ставят штамп букв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«ПП» </a:t>
            </a:r>
            <a:r>
              <a:rPr lang="ru-RU" u="sng" dirty="0"/>
              <a:t>высотой  20 мм.</a:t>
            </a:r>
          </a:p>
        </p:txBody>
      </p:sp>
      <p:pic>
        <p:nvPicPr>
          <p:cNvPr id="4098" name="Picture 2" descr="C:\Users\НР\Desktop\УФСИН\фото\Клейма\IMG-1ed09045eaaae5d0d0c6f227defee6f0-V.jpg"/>
          <p:cNvPicPr>
            <a:picLocks noChangeAspect="1" noChangeArrowheads="1"/>
          </p:cNvPicPr>
          <p:nvPr/>
        </p:nvPicPr>
        <p:blipFill>
          <a:blip r:embed="rId2"/>
          <a:srcRect t="6250" r="51389" b="52083"/>
          <a:stretch>
            <a:fillRect/>
          </a:stretch>
        </p:blipFill>
        <p:spPr bwMode="auto">
          <a:xfrm>
            <a:off x="0" y="3886200"/>
            <a:ext cx="236575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НР\Desktop\УФСИН\фото\Клейма\IMG-5edc05891437b55df6d32fd3f9475e11-V.jpg"/>
          <p:cNvPicPr>
            <a:picLocks noChangeAspect="1" noChangeArrowheads="1"/>
          </p:cNvPicPr>
          <p:nvPr/>
        </p:nvPicPr>
        <p:blipFill>
          <a:blip r:embed="rId3"/>
          <a:srcRect t="6500" r="48000" b="54000"/>
          <a:stretch>
            <a:fillRect/>
          </a:stretch>
        </p:blipFill>
        <p:spPr bwMode="auto">
          <a:xfrm>
            <a:off x="0" y="1447800"/>
            <a:ext cx="24075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Р\Desktop\УФСИН\фото\Клейма\IMG-6dbaf9f084f1121f8bf81cc586717cf4-V.jpg"/>
          <p:cNvPicPr>
            <a:picLocks noChangeAspect="1" noChangeArrowheads="1"/>
          </p:cNvPicPr>
          <p:nvPr/>
        </p:nvPicPr>
        <p:blipFill>
          <a:blip r:embed="rId4"/>
          <a:srcRect r="43103" b="49569"/>
          <a:stretch>
            <a:fillRect/>
          </a:stretch>
        </p:blipFill>
        <p:spPr bwMode="auto">
          <a:xfrm>
            <a:off x="2438400" y="3788403"/>
            <a:ext cx="2286000" cy="238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НР\Desktop\УФСИН\фото\Клейма\IMG-ec698b232efccaa1295569772407b76f-V.jpg"/>
          <p:cNvPicPr>
            <a:picLocks noChangeAspect="1" noChangeArrowheads="1"/>
          </p:cNvPicPr>
          <p:nvPr/>
        </p:nvPicPr>
        <p:blipFill>
          <a:blip r:embed="rId5"/>
          <a:srcRect l="16667" t="3000" r="48667" b="71500"/>
          <a:stretch>
            <a:fillRect/>
          </a:stretch>
        </p:blipFill>
        <p:spPr bwMode="auto">
          <a:xfrm>
            <a:off x="2514600" y="1438760"/>
            <a:ext cx="2286000" cy="237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НР\Desktop\УФСИН\фото\Клейма\IMG-15ee48348e37c52acbeccaf49715e90c-V.jpg"/>
          <p:cNvPicPr>
            <a:picLocks noChangeAspect="1" noChangeArrowheads="1"/>
          </p:cNvPicPr>
          <p:nvPr/>
        </p:nvPicPr>
        <p:blipFill>
          <a:blip r:embed="rId6"/>
          <a:srcRect l="4040" t="5050" r="42088" b="56566"/>
          <a:stretch>
            <a:fillRect/>
          </a:stretch>
        </p:blipFill>
        <p:spPr bwMode="auto">
          <a:xfrm>
            <a:off x="4640179" y="3886200"/>
            <a:ext cx="240631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НР\Desktop\УФСИН\фото\Клейма\IMG-aae3a91d4c8bbe9c4da7457c189797cd-V.jpg"/>
          <p:cNvPicPr>
            <a:picLocks noChangeAspect="1" noChangeArrowheads="1"/>
          </p:cNvPicPr>
          <p:nvPr/>
        </p:nvPicPr>
        <p:blipFill>
          <a:blip r:embed="rId7"/>
          <a:srcRect t="9500" r="51333" b="56000"/>
          <a:stretch>
            <a:fillRect/>
          </a:stretch>
        </p:blipFill>
        <p:spPr bwMode="auto">
          <a:xfrm>
            <a:off x="4796184" y="1501036"/>
            <a:ext cx="2442816" cy="230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НР\Desktop\УФСИН\фото\Клейма\IMG-b03379d80a3c0d8d49f31073fe2f0a64-V.jpg"/>
          <p:cNvPicPr>
            <a:picLocks noChangeAspect="1" noChangeArrowheads="1"/>
          </p:cNvPicPr>
          <p:nvPr/>
        </p:nvPicPr>
        <p:blipFill>
          <a:blip r:embed="rId8"/>
          <a:srcRect l="20506" t="61931" r="28827" b="4000"/>
          <a:stretch>
            <a:fillRect/>
          </a:stretch>
        </p:blipFill>
        <p:spPr bwMode="auto">
          <a:xfrm>
            <a:off x="7104185" y="2895600"/>
            <a:ext cx="203981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Р\Desktop\УФСИН\фото\туши\IMG-cf877709b1b6eb4a17a38750a27d65c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51485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НР\Desktop\УФСИН\фото\туши\IMG-a5877538ba31f12a5b74bff7f76b7ea1-V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4629150" y="304800"/>
            <a:ext cx="451485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маркировки туш (полутуш) свиней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ГОСТ 31476-2012 «Свиньи для убоя. Свинина в тушах и полутушах. Технические условия»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27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п.6.2.  На каждой свиной туше  и полутуше , выпускаемой в реализацию и промышленную переработку </a:t>
            </a:r>
            <a:r>
              <a:rPr lang="ru-RU" dirty="0"/>
              <a:t> </a:t>
            </a:r>
            <a:r>
              <a:rPr lang="ru-RU" u="sng" dirty="0"/>
              <a:t>должно быть поставлено ветеринарное клеймо овальной формы </a:t>
            </a:r>
            <a:r>
              <a:rPr lang="ru-RU" dirty="0"/>
              <a:t>, подтверждающее, что ветеринарно-санитарная экспертиза проведена в полном объеме  и продукт выпускается для продовольственных целей без ограничений, а также </a:t>
            </a:r>
            <a:r>
              <a:rPr lang="ru-RU" u="sng" dirty="0"/>
              <a:t>проставлены товароведческие клейма и штампы</a:t>
            </a:r>
            <a:r>
              <a:rPr lang="ru-RU" dirty="0"/>
              <a:t>, подтверждающие категорию упитанности или классы и возрастную принадлежность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395347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п.6.3. На свинину, подлежащую обезвреживанию </a:t>
            </a:r>
            <a:r>
              <a:rPr lang="ru-RU" dirty="0"/>
              <a:t>, </a:t>
            </a:r>
            <a:r>
              <a:rPr lang="ru-RU" u="sng" dirty="0"/>
              <a:t>ставится только ветеринарный штамп</a:t>
            </a:r>
            <a:r>
              <a:rPr lang="ru-RU" dirty="0"/>
              <a:t>, определяющий направление ее использования, согласно действующим нормативным правовым актом государства, принявшего стандарт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57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.6.4.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Товароведческую маркировку туш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проводят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только при наличии клейма или штампа государственной ветеринарной службы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согласно классификации.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Категории свинины обозначают: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первую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круглым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диаметром 40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вторую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квадратным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размером сторон 40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третью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овальным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sng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50 мм и 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sng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40 мм;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четвертую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треугольным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размером сторон 45-50-50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пятую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круглым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диаметром 40 мм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буквой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«П»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 внутри клейма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шестую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категорию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прямоугольным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размером сторон 20 на 50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свинину, не соответствующую требованиям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настоящего стандарта по показателям категории качества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ромбовидными клеймом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размером сторон 40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Класс свинины обозначают: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экстра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буквой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«Э»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первый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цифрой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«1»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второй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цифрой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«2»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третий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цифрой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«3»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четвертый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цифрой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«4»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пятый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цифрой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«5»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6576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буквой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«А»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буквой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«Б»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буквой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«С»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буквой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«Д»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буквой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«Е»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тушах, полутушах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допущенных для реализации и направленных на промышленную переработку на пищевые цели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справа от клейма ставят штамп букв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«ПП»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высотой 20 мм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8600" y="152400"/>
          <a:ext cx="8763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52500" y="1371599"/>
            <a:ext cx="8039100" cy="10287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НР\Desktop\УФСИН\фото\Клейма\IMG-aab84775ebafd19c879d2f8afdb3960e-V.jpg"/>
          <p:cNvPicPr>
            <a:picLocks noChangeAspect="1" noChangeArrowheads="1"/>
          </p:cNvPicPr>
          <p:nvPr/>
        </p:nvPicPr>
        <p:blipFill>
          <a:blip r:embed="rId2"/>
          <a:srcRect l="10345" r="5603" b="1724"/>
          <a:stretch>
            <a:fillRect/>
          </a:stretch>
        </p:blipFill>
        <p:spPr bwMode="auto">
          <a:xfrm>
            <a:off x="914400" y="457200"/>
            <a:ext cx="4267200" cy="374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НР\Desktop\УФСИН\фото\Клейма\IMG-b03379d80a3c0d8d49f31073fe2f0a64-V.jpg"/>
          <p:cNvPicPr>
            <a:picLocks noChangeAspect="1" noChangeArrowheads="1"/>
          </p:cNvPicPr>
          <p:nvPr/>
        </p:nvPicPr>
        <p:blipFill>
          <a:blip r:embed="rId3"/>
          <a:srcRect l="10000" t="15500" r="31333" b="5500"/>
          <a:stretch>
            <a:fillRect/>
          </a:stretch>
        </p:blipFill>
        <p:spPr bwMode="auto">
          <a:xfrm flipH="1">
            <a:off x="5791200" y="838200"/>
            <a:ext cx="2801073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НР\Desktop\УФСИН\фото\Клейма\IMG-67178702e9544662c4a00e165771a39d-V.jpg"/>
          <p:cNvPicPr>
            <a:picLocks noChangeAspect="1" noChangeArrowheads="1"/>
          </p:cNvPicPr>
          <p:nvPr/>
        </p:nvPicPr>
        <p:blipFill>
          <a:blip r:embed="rId4"/>
          <a:srcRect l="6000" t="23500" r="16000" b="47000"/>
          <a:stretch>
            <a:fillRect/>
          </a:stretch>
        </p:blipFill>
        <p:spPr bwMode="auto">
          <a:xfrm>
            <a:off x="838200" y="4191000"/>
            <a:ext cx="445447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Р\Desktop\УФСИН\фото\туши\IMG-4b9c03faa675c9e8992bc1a45d093c3d-V.jpg"/>
          <p:cNvPicPr>
            <a:picLocks noChangeAspect="1" noChangeArrowheads="1"/>
          </p:cNvPicPr>
          <p:nvPr/>
        </p:nvPicPr>
        <p:blipFill>
          <a:blip r:embed="rId2"/>
          <a:srcRect t="14500" r="2666" b="8500"/>
          <a:stretch>
            <a:fillRect/>
          </a:stretch>
        </p:blipFill>
        <p:spPr bwMode="auto">
          <a:xfrm>
            <a:off x="1371600" y="0"/>
            <a:ext cx="65017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Р\Desktop\УФСИН\фото\туши\IMG-361e866c07ad1058cf69449ebbdb717e-V.jpg"/>
          <p:cNvPicPr>
            <a:picLocks noChangeAspect="1" noChangeArrowheads="1"/>
          </p:cNvPicPr>
          <p:nvPr/>
        </p:nvPicPr>
        <p:blipFill>
          <a:blip r:embed="rId2"/>
          <a:srcRect t="6000" r="4666" b="17500"/>
          <a:stretch>
            <a:fillRect/>
          </a:stretch>
        </p:blipFill>
        <p:spPr bwMode="auto">
          <a:xfrm>
            <a:off x="1371600" y="0"/>
            <a:ext cx="63385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Катя\Сарапул мясокомбинат\Camera\20180510_110332.jpg"/>
          <p:cNvPicPr>
            <a:picLocks noChangeAspect="1" noChangeArrowheads="1"/>
          </p:cNvPicPr>
          <p:nvPr/>
        </p:nvPicPr>
        <p:blipFill>
          <a:blip r:embed="rId2" cstate="print"/>
          <a:srcRect l="44282" t="14444" r="2274"/>
          <a:stretch>
            <a:fillRect/>
          </a:stretch>
        </p:blipFill>
        <p:spPr bwMode="auto">
          <a:xfrm>
            <a:off x="2362200" y="0"/>
            <a:ext cx="41860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маркировки туш овец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2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ГОСТ 31777-2012 «Овцы и козы для убоя. Баранина, ягнятина и козлятина в тушах. Технические условия»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27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п.6.2.  На каждой туше  , выпускаемой в реализацию и промышленную переработку </a:t>
            </a:r>
            <a:r>
              <a:rPr lang="ru-RU" dirty="0"/>
              <a:t> </a:t>
            </a:r>
            <a:r>
              <a:rPr lang="ru-RU" u="sng" dirty="0"/>
              <a:t>должно быть проставлено ветеринарное клеймо овальной формы </a:t>
            </a:r>
            <a:r>
              <a:rPr lang="ru-RU" dirty="0"/>
              <a:t>, подтверждающее, что ветеринарно-санитарная экспертиза проведена в полном объеме  и продукт безопасен в ветеринарно-санитарном отношении и выпускается для продовольственных целей без ограничений, а также </a:t>
            </a:r>
            <a:r>
              <a:rPr lang="ru-RU" u="sng" dirty="0"/>
              <a:t>проставлены товароведческие клейма и штампы</a:t>
            </a:r>
            <a:r>
              <a:rPr lang="ru-RU" dirty="0"/>
              <a:t>, обозначающие категории упитанности, классы и возрастную принадлежность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395347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п.6.3. На туши, подлежащие обезвреживанию </a:t>
            </a:r>
            <a:r>
              <a:rPr lang="ru-RU" dirty="0"/>
              <a:t>, </a:t>
            </a:r>
            <a:r>
              <a:rPr lang="ru-RU" u="sng" dirty="0"/>
              <a:t>ставится только ветеринарный штамп</a:t>
            </a:r>
            <a:r>
              <a:rPr lang="ru-RU" dirty="0"/>
              <a:t>, определяющий их использования, согласно действующим  ветеринарно-санитарным и санитарно-гигиеническим нормам и правилам государства, принявшего стандарт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257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.6.4.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Товароведческую маркировку туш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проводят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только при наличии клейма или штампа государственной ветеринарной службы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согласно классификации.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2641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Туши маркируют: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по упитанности и массе: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-баранину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первой категории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круглым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диаметром 40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-баранину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второй категории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квадратным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размером сторон 40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переднюю голяшку баранины молодняка овец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штампом цифр,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выстой 20 мм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соответствующих классам: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экстра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«Э»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первый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«1»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второй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«2»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третий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«3»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баранину, не отвечающие требованиям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настоящего стандарта,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треугольным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клеймом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размером сторон 45-50-50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о возрасту: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баранину от молодняка овец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штампом буквы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«М»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высотой 20 мм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(справа от клейма);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ягнятину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круглым клеймом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обозначением внутри буквы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«Я»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тушах, не допущенных для реализации и направленных на промышленную переработку на пищевые цели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справа от клейма ставят штамп букв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«ПП»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высотой 30 мм.</a:t>
            </a:r>
            <a:endParaRPr kumimoji="0" lang="ru-RU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маркировки мяса кур и гусей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20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ГОСТ 31962-2013 «Мясо кур (тушки кур, цыплят-бройлеров и их части).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Технические условия»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ГОСТ 31816-2016 «Мясо гусей (тушки и их части). Технические условия»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п. 4.4.1. </a:t>
            </a:r>
            <a:r>
              <a:rPr lang="ru-RU" sz="2000" dirty="0"/>
              <a:t>Маркировка мяса должна быть  четкой, средства для маркировки не должны влиять на показатели качества мяса кур, и должны быть изготовлены из материалов, допущенных для контакта с пищевыми продуктами и соответствовать требованиям ТР ТС 022/2011 «Пищевая продукция в части ее маркировки».</a:t>
            </a:r>
          </a:p>
          <a:p>
            <a:pPr algn="ctr"/>
            <a:r>
              <a:rPr lang="ru-RU" sz="2000" dirty="0"/>
              <a:t>Не допускается маркировать тушки электроклеймением.</a:t>
            </a:r>
          </a:p>
          <a:p>
            <a:pPr algn="ctr"/>
            <a:r>
              <a:rPr lang="ru-RU" sz="2000" dirty="0"/>
              <a:t>Вид убоя птицы (например, кошерный, халяльный) указывают по требованию потребителя.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202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Маркировка мяса птицы должна соответствовать следующим требованиям: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а)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в маркировке указывается информация о виде и возрастной группе птицы </a:t>
            </a:r>
            <a:r>
              <a:rPr lang="ru-RU" dirty="0">
                <a:latin typeface="Arial" pitchFamily="34" charset="0"/>
                <a:cs typeface="Arial" pitchFamily="34" charset="0"/>
              </a:rPr>
              <a:t>(например, «мясо кур», «мясо цыпленка-бройлера»), способе обработке целых тушек (например, «потрошеные»,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потрошеные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 с комплектом потрохов и шеей»), сорте или категории, а также информация о термическом состоянии («охлажденное», «замороженное»);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б)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на упаковку наносится оттиск ветеринарного клейма </a:t>
            </a:r>
            <a:r>
              <a:rPr lang="ru-RU" dirty="0">
                <a:latin typeface="Arial" pitchFamily="34" charset="0"/>
                <a:cs typeface="Arial" pitchFamily="34" charset="0"/>
              </a:rPr>
              <a:t>либо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его изображение на этикетке</a:t>
            </a:r>
            <a:r>
              <a:rPr lang="ru-RU" dirty="0">
                <a:latin typeface="Arial" pitchFamily="34" charset="0"/>
                <a:cs typeface="Arial" pitchFamily="34" charset="0"/>
              </a:rPr>
              <a:t> в соответствии с требованиями, установленными нормативными правовыми актами государств-членов Союза.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п. 4.4.2. Маркировка потребительской тары.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/>
              <a:t>На каждую единицу потребительской тары наносят:</a:t>
            </a:r>
          </a:p>
          <a:p>
            <a:pPr algn="ctr"/>
            <a:r>
              <a:rPr lang="ru-RU" sz="2000" dirty="0"/>
              <a:t>-наименование продукта;</a:t>
            </a:r>
          </a:p>
          <a:p>
            <a:pPr algn="ctr"/>
            <a:r>
              <a:rPr lang="ru-RU" sz="2000" dirty="0"/>
              <a:t>-массу нетто;</a:t>
            </a:r>
          </a:p>
          <a:p>
            <a:pPr algn="ctr"/>
            <a:r>
              <a:rPr lang="ru-RU" sz="2000" dirty="0"/>
              <a:t>-дату выработки и дату упаковывания;</a:t>
            </a:r>
          </a:p>
          <a:p>
            <a:pPr algn="ctr"/>
            <a:r>
              <a:rPr lang="ru-RU" sz="2000" dirty="0"/>
              <a:t>-срок годности;</a:t>
            </a:r>
          </a:p>
          <a:p>
            <a:pPr algn="ctr"/>
            <a:r>
              <a:rPr lang="ru-RU" sz="2000" dirty="0"/>
              <a:t>-наименование, местонахождение изготовителя (юридический адрес, включая страну);</a:t>
            </a:r>
          </a:p>
          <a:p>
            <a:pPr algn="ctr"/>
            <a:r>
              <a:rPr lang="ru-RU" sz="2000" dirty="0"/>
              <a:t>-пищевую ценность;</a:t>
            </a:r>
          </a:p>
          <a:p>
            <a:pPr algn="ctr"/>
            <a:r>
              <a:rPr lang="ru-RU" sz="2000" dirty="0"/>
              <a:t>-сорт;</a:t>
            </a:r>
          </a:p>
          <a:p>
            <a:pPr algn="ctr"/>
            <a:r>
              <a:rPr lang="ru-RU" sz="2000" dirty="0"/>
              <a:t>-термическое состояние;</a:t>
            </a:r>
          </a:p>
          <a:p>
            <a:pPr algn="ctr"/>
            <a:r>
              <a:rPr lang="ru-RU" sz="2000" dirty="0"/>
              <a:t>-товарный знак изготовителя (при наличии);</a:t>
            </a:r>
          </a:p>
          <a:p>
            <a:pPr algn="ctr"/>
            <a:r>
              <a:rPr lang="ru-RU" sz="2000" dirty="0"/>
              <a:t>-штриховой идентификационный код (при наличии);</a:t>
            </a:r>
          </a:p>
          <a:p>
            <a:pPr algn="ctr"/>
            <a:r>
              <a:rPr lang="ru-RU" sz="2000" dirty="0"/>
              <a:t>-обозначение настоящего стандарта;</a:t>
            </a:r>
          </a:p>
          <a:p>
            <a:pPr algn="ctr"/>
            <a:r>
              <a:rPr lang="ru-RU" sz="2000" dirty="0"/>
              <a:t>-информацию о подтверждении соответствия.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295400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</a:rPr>
              <a:t>п. 10.  Перемаркировка мяса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по товароведческой маркировке мяса от 15.09.2011 г.)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14300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п.10.1. </a:t>
            </a:r>
            <a:r>
              <a:rPr lang="ru-RU" sz="2000" u="sng" dirty="0"/>
              <a:t>Перемаркировку мяса проводят при необходимости </a:t>
            </a:r>
            <a:r>
              <a:rPr lang="ru-RU" sz="2000" dirty="0"/>
              <a:t>(в случае несоответствия нанесенной маркировки качеству мяса, </a:t>
            </a:r>
          </a:p>
          <a:p>
            <a:pPr algn="ctr"/>
            <a:r>
              <a:rPr lang="ru-RU" sz="2000" dirty="0"/>
              <a:t>нечеткого оттиска клейма и др.)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п.10.2. </a:t>
            </a:r>
            <a:r>
              <a:rPr lang="ru-RU" sz="2000" u="sng" dirty="0"/>
              <a:t>Правомерность перемаркировки мяса </a:t>
            </a:r>
            <a:r>
              <a:rPr lang="ru-RU" sz="2000" dirty="0"/>
              <a:t>должна быть </a:t>
            </a:r>
            <a:r>
              <a:rPr lang="ru-RU" sz="2000" u="sng" dirty="0"/>
              <a:t>подтверждена актом</a:t>
            </a:r>
            <a:r>
              <a:rPr lang="ru-RU" sz="2000" dirty="0"/>
              <a:t>, составленным комиссией с участием представителя Государственной инспекции по качеству или бюро экспертиз, а также представителей поставщика и потребителя.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3581400"/>
            <a:ext cx="9144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п.10.3. </a:t>
            </a:r>
            <a:r>
              <a:rPr lang="ru-RU" sz="2000" u="sng" dirty="0"/>
              <a:t>Перемаркировку мяса проводят без удаления старых клейм и штампов</a:t>
            </a:r>
            <a:r>
              <a:rPr lang="ru-RU" sz="2000" dirty="0"/>
              <a:t>. </a:t>
            </a:r>
            <a:r>
              <a:rPr lang="ru-RU" sz="2000" u="sng" dirty="0"/>
              <a:t>Внутри клейма, предназначенного для перемаркировки мяса</a:t>
            </a:r>
            <a:r>
              <a:rPr lang="ru-RU" sz="2000" dirty="0"/>
              <a:t>, должны быть обозначения букв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«ПМ» </a:t>
            </a:r>
            <a:r>
              <a:rPr lang="ru-RU" sz="2000" dirty="0"/>
              <a:t>и номер предприятия, производящего перемаркировку.  </a:t>
            </a:r>
            <a:r>
              <a:rPr lang="ru-RU" sz="2000" u="sng" dirty="0"/>
              <a:t>Клеймо для перемаркировки накладывают (выступом) на край старого клейма в знак его погашения.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91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п. 10.4. </a:t>
            </a:r>
            <a:r>
              <a:rPr lang="ru-RU" sz="2000" u="sng" dirty="0"/>
              <a:t>Мясо</a:t>
            </a:r>
            <a:r>
              <a:rPr lang="ru-RU" sz="2000" dirty="0"/>
              <a:t>, направляемое </a:t>
            </a:r>
            <a:r>
              <a:rPr lang="ru-RU" sz="2000" u="sng" dirty="0"/>
              <a:t>для детского питания</a:t>
            </a:r>
            <a:r>
              <a:rPr lang="ru-RU" sz="2000" dirty="0"/>
              <a:t>, </a:t>
            </a:r>
            <a:r>
              <a:rPr lang="ru-RU" sz="2000" u="sng" dirty="0"/>
              <a:t>перемаркировке не подлежит.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Тема 2. Правила маркировки туш крупного рогатого скота, свиней, овец и сельскохозяйственной птицы (куры, гуси) согласно требованиям ГОСТ и ТР ТС. Порядок нанесения оттисков клейм и штампов.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 34120-2017 «Крупный рогатый скот для убоя. Говядина и телятина в тушах, полутушах и четвертинах. Технические условия»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 31476-2012 «Свиньи для убоя. Свинина в тушах и полутушах. Технические условия»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 31777-2012 «Овцы и козы для убоя. Баранина, ягнятина и козлятина в тушах. Технические условия»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 31962-2013 «Мясо кур (тушки кур, цыплят-бройлеров и их части). Технические условия»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 31816-2016 «Мясо гусей (тушки и их части). Технические условия»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 ТС 022/2012 «Пищевая продукция в части ее маркировки»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 ТС 034/2013 «О безопасности мяса и мясной продукции»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по товароведческой маркировке мяса от 15.09.2011 г.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1. Общие положения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4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по товароведческой маркировке мяса от 15.09.2011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944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1.1.</a:t>
            </a:r>
            <a:r>
              <a:rPr lang="ru-RU" dirty="0">
                <a:latin typeface="Arial" pitchFamily="34" charset="0"/>
                <a:cs typeface="Arial" pitchFamily="34" charset="0"/>
              </a:rPr>
              <a:t> Инструкция определяет правила проведения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товароведческой маркировки мяса в тушах, полутушах и четвертинах от всех видов убойных животных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, выработанных в соответствии с технологическими инструкциями на предприятиях мясной промышленности, на мясоперерабатывающих предприятиях системы потребительской кооперации, и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прошедших ветеринарно-санитарную экспертизу.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67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1.2. </a:t>
            </a:r>
            <a:r>
              <a:rPr lang="ru-RU" dirty="0">
                <a:latin typeface="Arial" pitchFamily="34" charset="0"/>
                <a:cs typeface="Arial" pitchFamily="34" charset="0"/>
              </a:rPr>
              <a:t>Товароведческую маркировку мяса проводят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только при наличии клейма или штампа Государственной ветеринарной службы</a:t>
            </a:r>
            <a:r>
              <a:rPr lang="ru-RU" dirty="0">
                <a:latin typeface="Arial" pitchFamily="34" charset="0"/>
                <a:cs typeface="Arial" pitchFamily="34" charset="0"/>
              </a:rPr>
              <a:t>, обозначающих направление использования мяса на пищевые цели.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392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1.3</a:t>
            </a:r>
            <a:r>
              <a:rPr lang="ru-RU" dirty="0">
                <a:latin typeface="Arial" pitchFamily="34" charset="0"/>
                <a:cs typeface="Arial" pitchFamily="34" charset="0"/>
              </a:rPr>
              <a:t>. Клейма и штампы для маркировки изготавливают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из бронзы, резины,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другого нержавеющего материала</a:t>
            </a:r>
            <a:r>
              <a:rPr lang="ru-RU" dirty="0">
                <a:latin typeface="Arial" pitchFamily="34" charset="0"/>
                <a:cs typeface="Arial" pitchFamily="34" charset="0"/>
              </a:rPr>
              <a:t> с вырезанными на глубину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1,0-1,5 мм ободком, цифрами или буквами.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0b74c8fe4305d143df594292b111f7c0-V.jpg"/>
          <p:cNvPicPr>
            <a:picLocks noChangeAspect="1"/>
          </p:cNvPicPr>
          <p:nvPr/>
        </p:nvPicPr>
        <p:blipFill>
          <a:blip r:embed="rId2"/>
          <a:srcRect l="1077" t="22222" b="11111"/>
          <a:stretch>
            <a:fillRect/>
          </a:stretch>
        </p:blipFill>
        <p:spPr>
          <a:xfrm>
            <a:off x="98474" y="1066800"/>
            <a:ext cx="904552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58b9bcb6ff655f4414547de37428197b-V.jpg"/>
          <p:cNvPicPr>
            <a:picLocks noChangeAspect="1"/>
          </p:cNvPicPr>
          <p:nvPr/>
        </p:nvPicPr>
        <p:blipFill>
          <a:blip r:embed="rId2"/>
          <a:srcRect l="1667" t="20000" b="20000"/>
          <a:stretch>
            <a:fillRect/>
          </a:stretch>
        </p:blipFill>
        <p:spPr>
          <a:xfrm>
            <a:off x="76200" y="1219200"/>
            <a:ext cx="8991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66a4c3a4ebac65e9e25ba7b0222525ad-V.jpg"/>
          <p:cNvPicPr>
            <a:picLocks noChangeAspect="1"/>
          </p:cNvPicPr>
          <p:nvPr/>
        </p:nvPicPr>
        <p:blipFill>
          <a:blip r:embed="rId2"/>
          <a:srcRect b="35556"/>
          <a:stretch>
            <a:fillRect/>
          </a:stretch>
        </p:blipFill>
        <p:spPr>
          <a:xfrm>
            <a:off x="0" y="1143000"/>
            <a:ext cx="9144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04800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1.4.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 наличии на туше (полутуше) штампа, обозначающего видовую принадлежность животных, и штампа «Хряк ПП», нанесенных ветеринарной службой, аналогичные штампы, предусмотренные настоящей инструкцией, не наносятся.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1.5.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Оттиски клейм (штампов) и этикетки должны быть чёткими и сохраняться при холодильной обработке и хранении мяса.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2209800"/>
            <a:ext cx="914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1.6. </a:t>
            </a:r>
            <a:r>
              <a:rPr lang="ru-RU" dirty="0">
                <a:latin typeface="Arial" pitchFamily="34" charset="0"/>
                <a:cs typeface="Arial" pitchFamily="34" charset="0"/>
              </a:rPr>
              <a:t>Маркировку мяса осуществляют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выжиганием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или,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используя красители</a:t>
            </a:r>
            <a:r>
              <a:rPr lang="ru-RU" dirty="0">
                <a:latin typeface="Arial" pitchFamily="34" charset="0"/>
                <a:cs typeface="Arial" pitchFamily="34" charset="0"/>
              </a:rPr>
              <a:t>, разрешенные к применению в порядке, установленном федеральным законодательством для контакта с данной группой продукции,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пищевые красители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предназначены только для маркировки мяса</a:t>
            </a:r>
            <a:r>
              <a:rPr lang="ru-RU" dirty="0">
                <a:latin typeface="Arial" pitchFamily="34" charset="0"/>
                <a:cs typeface="Arial" pitchFamily="34" charset="0"/>
              </a:rPr>
              <a:t>, используемого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на промпереработку внутри предприятия в парном и охлажденном состоянии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6200" y="3937000"/>
          <a:ext cx="8998858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Рецептуры красителей</a:t>
                      </a:r>
                      <a:r>
                        <a:rPr lang="ru-RU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для маркировки мяса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Рецепт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Метилвиолет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8,0 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Формалин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80,0 мл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Эфир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120,0 мл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Спирт этиловый (допускается </a:t>
                      </a:r>
                      <a:r>
                        <a:rPr lang="ru-RU" b="1" dirty="0" err="1"/>
                        <a:t>ректификованный</a:t>
                      </a:r>
                      <a:r>
                        <a:rPr lang="ru-RU" b="1" dirty="0"/>
                        <a:t> технический спирт по ГОСТ 18300-87)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800,0 мл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" y="228600"/>
          <a:ext cx="8998858" cy="276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Рецептуры красителей</a:t>
                      </a:r>
                      <a:r>
                        <a:rPr lang="ru-RU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для маркировки мяса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Рецепт 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Паста</a:t>
                      </a:r>
                      <a:r>
                        <a:rPr lang="ru-RU" b="1" baseline="0" dirty="0"/>
                        <a:t> из столовой свеклы с содержанием сухих веществ 40-65%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750,0</a:t>
                      </a:r>
                      <a:r>
                        <a:rPr lang="ru-RU" b="1" baseline="0" dirty="0"/>
                        <a:t> мл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2%</a:t>
                      </a:r>
                      <a:r>
                        <a:rPr lang="ru-RU" b="1" baseline="0" dirty="0"/>
                        <a:t> водный раствор хлорида тетраметилтиона (метиленового синего)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50,0 мл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Эфир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120,0 мл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Спирт этиловый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200,0 мл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1.7.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Товароведческую оценку и маркировку мяса осуществляют </a:t>
            </a:r>
            <a:r>
              <a:rPr lang="ru-RU" dirty="0">
                <a:latin typeface="Arial" pitchFamily="34" charset="0"/>
                <a:cs typeface="Arial" pitchFamily="34" charset="0"/>
              </a:rPr>
              <a:t>специалисты,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прошедшие специальное обучение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находящиеся в штате отдела главного технолога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производственного отдела предприятия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1.8. </a:t>
            </a:r>
            <a:r>
              <a:rPr lang="ru-RU" dirty="0">
                <a:latin typeface="Arial" pitchFamily="34" charset="0"/>
                <a:cs typeface="Arial" pitchFamily="34" charset="0"/>
              </a:rPr>
              <a:t>Клейма и штампы должны храниться у работников предприятия, на которых возложена обязанность маркировки мяса.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1.9. </a:t>
            </a:r>
            <a:r>
              <a:rPr lang="ru-RU" dirty="0">
                <a:latin typeface="Arial" pitchFamily="34" charset="0"/>
                <a:cs typeface="Arial" pitchFamily="34" charset="0"/>
              </a:rPr>
              <a:t>Маркировку мяса, выработанного на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предприятиях потребительской кооперации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других убойных пунктах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прошедшего ветеринарно-санитарную экспертизу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производят в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соответствии с порядком и требованиями настоящей Инструкции.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2223</Words>
  <Application>Microsoft Office PowerPoint</Application>
  <PresentationFormat>Экран (4:3)</PresentationFormat>
  <Paragraphs>196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Курс лекций «Приемка, убой и первичная обработка скота и птицы»</vt:lpstr>
      <vt:lpstr> </vt:lpstr>
      <vt:lpstr>Презентация PowerPoint</vt:lpstr>
      <vt:lpstr> 1. 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маркировки туш (полутуш) крупного рогатого скота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маркировки туш (полутуш) свиней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 10.  Перемаркировка мяса (Инструкция по товароведческой маркировке мяса от 15.09.2011 г.)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лекций «Товароведение мясного сырья и продуктов убоя сельскохозяйственных животных и птицы»</dc:title>
  <dc:creator>НР</dc:creator>
  <cp:lastModifiedBy>Марина Васильева</cp:lastModifiedBy>
  <cp:revision>4</cp:revision>
  <dcterms:created xsi:type="dcterms:W3CDTF">2020-05-02T19:25:52Z</dcterms:created>
  <dcterms:modified xsi:type="dcterms:W3CDTF">2024-03-03T18:30:45Z</dcterms:modified>
</cp:coreProperties>
</file>