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80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321C98-CF9C-43D6-B8F3-74DF18A983A0}" type="doc">
      <dgm:prSet loTypeId="urn:microsoft.com/office/officeart/2005/8/layout/chevron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D204D1D5-459B-4494-8CCB-6146FAC53B51}">
      <dgm:prSet phldrT="[Текст]" custT="1"/>
      <dgm:spPr/>
      <dgm:t>
        <a:bodyPr/>
        <a:lstStyle/>
        <a:p>
          <a:r>
            <a:rPr lang="ru-RU" sz="1800" b="1" i="1" dirty="0">
              <a:solidFill>
                <a:srgbClr val="003300"/>
              </a:solidFill>
              <a:latin typeface="Arial" pitchFamily="34" charset="0"/>
              <a:cs typeface="Arial" pitchFamily="34" charset="0"/>
            </a:rPr>
            <a:t>1</a:t>
          </a:r>
        </a:p>
      </dgm:t>
    </dgm:pt>
    <dgm:pt modelId="{5D3F65E9-E1E5-45EE-95AF-851D5DEE247C}" type="parTrans" cxnId="{2B6D93F0-BD2F-4B63-9780-BAE2926B3E71}">
      <dgm:prSet/>
      <dgm:spPr/>
      <dgm:t>
        <a:bodyPr/>
        <a:lstStyle/>
        <a:p>
          <a:endParaRPr lang="ru-RU" sz="1800" b="1" i="1">
            <a:solidFill>
              <a:srgbClr val="003300"/>
            </a:solidFill>
            <a:latin typeface="Arial" pitchFamily="34" charset="0"/>
            <a:cs typeface="Arial" pitchFamily="34" charset="0"/>
          </a:endParaRPr>
        </a:p>
      </dgm:t>
    </dgm:pt>
    <dgm:pt modelId="{3D80D23E-C688-4840-97CF-5A0389614AAE}" type="sibTrans" cxnId="{2B6D93F0-BD2F-4B63-9780-BAE2926B3E71}">
      <dgm:prSet/>
      <dgm:spPr/>
      <dgm:t>
        <a:bodyPr/>
        <a:lstStyle/>
        <a:p>
          <a:endParaRPr lang="ru-RU" sz="1800" b="1" i="1">
            <a:solidFill>
              <a:srgbClr val="003300"/>
            </a:solidFill>
            <a:latin typeface="Arial" pitchFamily="34" charset="0"/>
            <a:cs typeface="Arial" pitchFamily="34" charset="0"/>
          </a:endParaRPr>
        </a:p>
      </dgm:t>
    </dgm:pt>
    <dgm:pt modelId="{3723A721-0683-4ECD-AE6B-C4D59E83367D}">
      <dgm:prSet phldrT="[Текст]" custT="1"/>
      <dgm:spPr/>
      <dgm:t>
        <a:bodyPr/>
        <a:lstStyle/>
        <a:p>
          <a:r>
            <a:rPr lang="ru-RU" sz="1800" b="1" i="1" dirty="0">
              <a:solidFill>
                <a:srgbClr val="003300"/>
              </a:solidFill>
              <a:latin typeface="Arial" pitchFamily="34" charset="0"/>
              <a:cs typeface="Arial" pitchFamily="34" charset="0"/>
            </a:rPr>
            <a:t>2</a:t>
          </a:r>
        </a:p>
      </dgm:t>
    </dgm:pt>
    <dgm:pt modelId="{68927178-D98B-460F-8526-6EF4A37AE848}" type="parTrans" cxnId="{12BE7D54-E1E4-4DEF-824C-A5AE2809122E}">
      <dgm:prSet/>
      <dgm:spPr/>
      <dgm:t>
        <a:bodyPr/>
        <a:lstStyle/>
        <a:p>
          <a:endParaRPr lang="ru-RU" sz="1800" b="1" i="1">
            <a:solidFill>
              <a:srgbClr val="003300"/>
            </a:solidFill>
            <a:latin typeface="Arial" pitchFamily="34" charset="0"/>
            <a:cs typeface="Arial" pitchFamily="34" charset="0"/>
          </a:endParaRPr>
        </a:p>
      </dgm:t>
    </dgm:pt>
    <dgm:pt modelId="{5F2A4168-D52D-4D2C-9BD0-92C73B0AA40A}" type="sibTrans" cxnId="{12BE7D54-E1E4-4DEF-824C-A5AE2809122E}">
      <dgm:prSet/>
      <dgm:spPr/>
      <dgm:t>
        <a:bodyPr/>
        <a:lstStyle/>
        <a:p>
          <a:endParaRPr lang="ru-RU" sz="1800" b="1" i="1">
            <a:solidFill>
              <a:srgbClr val="003300"/>
            </a:solidFill>
            <a:latin typeface="Arial" pitchFamily="34" charset="0"/>
            <a:cs typeface="Arial" pitchFamily="34" charset="0"/>
          </a:endParaRPr>
        </a:p>
      </dgm:t>
    </dgm:pt>
    <dgm:pt modelId="{91A66AB8-231F-4DA7-A1EF-96D093991833}">
      <dgm:prSet phldrT="[Текст]" custT="1"/>
      <dgm:spPr/>
      <dgm:t>
        <a:bodyPr/>
        <a:lstStyle/>
        <a:p>
          <a:r>
            <a:rPr lang="ru-RU" sz="1800" b="1" i="1" dirty="0">
              <a:solidFill>
                <a:srgbClr val="003300"/>
              </a:solidFill>
              <a:latin typeface="Arial" pitchFamily="34" charset="0"/>
              <a:cs typeface="Arial" pitchFamily="34" charset="0"/>
            </a:rPr>
            <a:t>3</a:t>
          </a:r>
        </a:p>
      </dgm:t>
    </dgm:pt>
    <dgm:pt modelId="{7F2B54D8-DE94-443C-9276-4A3C67532B1B}" type="parTrans" cxnId="{22A82A12-E481-4882-814A-439E1AD26B55}">
      <dgm:prSet/>
      <dgm:spPr/>
      <dgm:t>
        <a:bodyPr/>
        <a:lstStyle/>
        <a:p>
          <a:endParaRPr lang="ru-RU" sz="1800" b="1" i="1">
            <a:solidFill>
              <a:srgbClr val="003300"/>
            </a:solidFill>
            <a:latin typeface="Arial" pitchFamily="34" charset="0"/>
            <a:cs typeface="Arial" pitchFamily="34" charset="0"/>
          </a:endParaRPr>
        </a:p>
      </dgm:t>
    </dgm:pt>
    <dgm:pt modelId="{2BEF1E42-0CA4-47BB-B6F8-AF82331ABE9B}" type="sibTrans" cxnId="{22A82A12-E481-4882-814A-439E1AD26B55}">
      <dgm:prSet/>
      <dgm:spPr/>
      <dgm:t>
        <a:bodyPr/>
        <a:lstStyle/>
        <a:p>
          <a:endParaRPr lang="ru-RU" sz="1800" b="1" i="1">
            <a:solidFill>
              <a:srgbClr val="003300"/>
            </a:solidFill>
            <a:latin typeface="Arial" pitchFamily="34" charset="0"/>
            <a:cs typeface="Arial" pitchFamily="34" charset="0"/>
          </a:endParaRPr>
        </a:p>
      </dgm:t>
    </dgm:pt>
    <dgm:pt modelId="{F11CC908-F3C0-46B2-90FB-3DBDC4934DA1}">
      <dgm:prSet phldrT="[Текст]" custT="1"/>
      <dgm:spPr/>
      <dgm:t>
        <a:bodyPr/>
        <a:lstStyle/>
        <a:p>
          <a:r>
            <a:rPr lang="ru-RU" sz="1800" b="1" i="1" dirty="0">
              <a:solidFill>
                <a:srgbClr val="003300"/>
              </a:solidFill>
              <a:latin typeface="Arial" pitchFamily="34" charset="0"/>
              <a:cs typeface="Arial" pitchFamily="34" charset="0"/>
            </a:rPr>
            <a:t>4</a:t>
          </a:r>
        </a:p>
      </dgm:t>
    </dgm:pt>
    <dgm:pt modelId="{804CF126-AE3A-4E89-B7B9-885F314ADD8E}" type="parTrans" cxnId="{6F9C1DBF-35A9-481F-AA71-3EFF40119A88}">
      <dgm:prSet/>
      <dgm:spPr/>
      <dgm:t>
        <a:bodyPr/>
        <a:lstStyle/>
        <a:p>
          <a:endParaRPr lang="ru-RU" sz="1800" b="1" i="1">
            <a:solidFill>
              <a:srgbClr val="003300"/>
            </a:solidFill>
            <a:latin typeface="Arial" pitchFamily="34" charset="0"/>
            <a:cs typeface="Arial" pitchFamily="34" charset="0"/>
          </a:endParaRPr>
        </a:p>
      </dgm:t>
    </dgm:pt>
    <dgm:pt modelId="{60B437C6-4FF1-4EE9-9185-053EDEA1DE33}" type="sibTrans" cxnId="{6F9C1DBF-35A9-481F-AA71-3EFF40119A88}">
      <dgm:prSet/>
      <dgm:spPr/>
      <dgm:t>
        <a:bodyPr/>
        <a:lstStyle/>
        <a:p>
          <a:endParaRPr lang="ru-RU" sz="1800" b="1" i="1">
            <a:solidFill>
              <a:srgbClr val="003300"/>
            </a:solidFill>
            <a:latin typeface="Arial" pitchFamily="34" charset="0"/>
            <a:cs typeface="Arial" pitchFamily="34" charset="0"/>
          </a:endParaRPr>
        </a:p>
      </dgm:t>
    </dgm:pt>
    <dgm:pt modelId="{2D1F3502-DA5B-49B6-9A80-CD30DB087DA2}">
      <dgm:prSet custT="1"/>
      <dgm:spPr/>
      <dgm:t>
        <a:bodyPr/>
        <a:lstStyle/>
        <a:p>
          <a:r>
            <a:rPr lang="ru-RU" sz="1800" b="1" i="1" dirty="0">
              <a:solidFill>
                <a:srgbClr val="003300"/>
              </a:solidFill>
              <a:latin typeface="Arial" pitchFamily="34" charset="0"/>
              <a:cs typeface="Arial" pitchFamily="34" charset="0"/>
            </a:rPr>
            <a:t>Требования к категориям упитанности туш крупного рогатого скота, свиней, овец и сельскохозяйственной птицы (куры, гуси) согласно требованиям ГОСТ. Правила товарной оценки туш.</a:t>
          </a:r>
        </a:p>
      </dgm:t>
    </dgm:pt>
    <dgm:pt modelId="{22C60D70-0FFD-42E3-AF1D-7B8318E9CE48}" type="sibTrans" cxnId="{05289061-6026-4933-93E8-ECCC53D17B43}">
      <dgm:prSet/>
      <dgm:spPr/>
      <dgm:t>
        <a:bodyPr/>
        <a:lstStyle/>
        <a:p>
          <a:endParaRPr lang="ru-RU" sz="1800" b="1" i="1">
            <a:solidFill>
              <a:srgbClr val="003300"/>
            </a:solidFill>
            <a:latin typeface="Arial" pitchFamily="34" charset="0"/>
            <a:cs typeface="Arial" pitchFamily="34" charset="0"/>
          </a:endParaRPr>
        </a:p>
      </dgm:t>
    </dgm:pt>
    <dgm:pt modelId="{AB27BA19-9C44-4CC6-A2C1-DD5E2DA625E7}" type="parTrans" cxnId="{05289061-6026-4933-93E8-ECCC53D17B43}">
      <dgm:prSet/>
      <dgm:spPr/>
      <dgm:t>
        <a:bodyPr/>
        <a:lstStyle/>
        <a:p>
          <a:endParaRPr lang="ru-RU" sz="1800" b="1" i="1">
            <a:solidFill>
              <a:srgbClr val="003300"/>
            </a:solidFill>
            <a:latin typeface="Arial" pitchFamily="34" charset="0"/>
            <a:cs typeface="Arial" pitchFamily="34" charset="0"/>
          </a:endParaRPr>
        </a:p>
      </dgm:t>
    </dgm:pt>
    <dgm:pt modelId="{C0265552-08DC-4A81-90A0-B501CDE0983D}">
      <dgm:prSet custT="1"/>
      <dgm:spPr/>
      <dgm:t>
        <a:bodyPr/>
        <a:lstStyle/>
        <a:p>
          <a:r>
            <a:rPr lang="ru-RU" sz="1800" b="1" i="1" dirty="0">
              <a:solidFill>
                <a:srgbClr val="003300"/>
              </a:solidFill>
              <a:latin typeface="Arial" pitchFamily="34" charset="0"/>
              <a:cs typeface="Arial" pitchFamily="34" charset="0"/>
            </a:rPr>
            <a:t>Правила маркировки туш крупного рогатого скота, свиней, овец и сельскохозяйственной птицы (куры, гуси) согласно требованиям ГОСТ и ТР ТС. Порядок нанесения оттисков клейм и штампов. </a:t>
          </a:r>
        </a:p>
      </dgm:t>
    </dgm:pt>
    <dgm:pt modelId="{141C7427-CAAD-4800-A2D3-DE315E54DFF3}" type="parTrans" cxnId="{2F5C8841-F2CB-4EDE-B082-C9B0C892E898}">
      <dgm:prSet/>
      <dgm:spPr/>
      <dgm:t>
        <a:bodyPr/>
        <a:lstStyle/>
        <a:p>
          <a:endParaRPr lang="ru-RU" sz="1800" b="1" i="1">
            <a:solidFill>
              <a:srgbClr val="003300"/>
            </a:solidFill>
            <a:latin typeface="Arial" pitchFamily="34" charset="0"/>
            <a:cs typeface="Arial" pitchFamily="34" charset="0"/>
          </a:endParaRPr>
        </a:p>
      </dgm:t>
    </dgm:pt>
    <dgm:pt modelId="{D5897D56-9C6B-463D-8E83-D0F89E64CC62}" type="sibTrans" cxnId="{2F5C8841-F2CB-4EDE-B082-C9B0C892E898}">
      <dgm:prSet/>
      <dgm:spPr/>
      <dgm:t>
        <a:bodyPr/>
        <a:lstStyle/>
        <a:p>
          <a:endParaRPr lang="ru-RU" sz="1800" b="1" i="1">
            <a:solidFill>
              <a:srgbClr val="003300"/>
            </a:solidFill>
            <a:latin typeface="Arial" pitchFamily="34" charset="0"/>
            <a:cs typeface="Arial" pitchFamily="34" charset="0"/>
          </a:endParaRPr>
        </a:p>
      </dgm:t>
    </dgm:pt>
    <dgm:pt modelId="{EA189999-13D3-477A-B9AB-33B35EAA09F8}">
      <dgm:prSet custT="1"/>
      <dgm:spPr/>
      <dgm:t>
        <a:bodyPr/>
        <a:lstStyle/>
        <a:p>
          <a:r>
            <a:rPr lang="ru-RU" sz="1800" b="1" i="1" dirty="0">
              <a:solidFill>
                <a:srgbClr val="003300"/>
              </a:solidFill>
              <a:latin typeface="Arial" pitchFamily="34" charset="0"/>
              <a:cs typeface="Arial" pitchFamily="34" charset="0"/>
            </a:rPr>
            <a:t>Правила проведения органолептической оценки качества туш сельскохозяйственных животных и птицы. Требования к органолептическим параметрам мясного сырья.</a:t>
          </a:r>
        </a:p>
      </dgm:t>
    </dgm:pt>
    <dgm:pt modelId="{8056EC2A-7668-4978-A43C-90FC6CA98B26}" type="parTrans" cxnId="{F8EF2265-ECA0-4341-A13D-D626AB078FDF}">
      <dgm:prSet/>
      <dgm:spPr/>
      <dgm:t>
        <a:bodyPr/>
        <a:lstStyle/>
        <a:p>
          <a:endParaRPr lang="ru-RU" sz="1800" b="1" i="1">
            <a:solidFill>
              <a:srgbClr val="003300"/>
            </a:solidFill>
            <a:latin typeface="Arial" pitchFamily="34" charset="0"/>
            <a:cs typeface="Arial" pitchFamily="34" charset="0"/>
          </a:endParaRPr>
        </a:p>
      </dgm:t>
    </dgm:pt>
    <dgm:pt modelId="{98A0322E-FA09-489B-8BDB-E9C3F4B08A49}" type="sibTrans" cxnId="{F8EF2265-ECA0-4341-A13D-D626AB078FDF}">
      <dgm:prSet/>
      <dgm:spPr/>
      <dgm:t>
        <a:bodyPr/>
        <a:lstStyle/>
        <a:p>
          <a:endParaRPr lang="ru-RU" sz="1800" b="1" i="1">
            <a:solidFill>
              <a:srgbClr val="003300"/>
            </a:solidFill>
            <a:latin typeface="Arial" pitchFamily="34" charset="0"/>
            <a:cs typeface="Arial" pitchFamily="34" charset="0"/>
          </a:endParaRPr>
        </a:p>
      </dgm:t>
    </dgm:pt>
    <dgm:pt modelId="{161A1A20-D211-409F-BD03-9EA42BC065EC}">
      <dgm:prSet custT="1"/>
      <dgm:spPr/>
      <dgm:t>
        <a:bodyPr/>
        <a:lstStyle/>
        <a:p>
          <a:r>
            <a:rPr lang="ru-RU" sz="1800" b="1" i="1" dirty="0">
              <a:solidFill>
                <a:srgbClr val="003300"/>
              </a:solidFill>
              <a:latin typeface="Arial" pitchFamily="34" charset="0"/>
              <a:cs typeface="Arial" pitchFamily="34" charset="0"/>
            </a:rPr>
            <a:t>Классификация и категорийность субпродуктов. Органолептическая оценка качества субпродуктов.</a:t>
          </a:r>
        </a:p>
      </dgm:t>
    </dgm:pt>
    <dgm:pt modelId="{F7EC269B-1C23-4AB6-BB3E-E43A8EAFFE0A}" type="parTrans" cxnId="{593B7625-AF0C-48A9-A5B0-2CFD9AE9E73F}">
      <dgm:prSet/>
      <dgm:spPr/>
      <dgm:t>
        <a:bodyPr/>
        <a:lstStyle/>
        <a:p>
          <a:endParaRPr lang="ru-RU" sz="1800" b="1" i="1">
            <a:solidFill>
              <a:srgbClr val="003300"/>
            </a:solidFill>
            <a:latin typeface="Arial" pitchFamily="34" charset="0"/>
            <a:cs typeface="Arial" pitchFamily="34" charset="0"/>
          </a:endParaRPr>
        </a:p>
      </dgm:t>
    </dgm:pt>
    <dgm:pt modelId="{BD1068D2-FD8E-4CBF-A1CA-457443E44331}" type="sibTrans" cxnId="{593B7625-AF0C-48A9-A5B0-2CFD9AE9E73F}">
      <dgm:prSet/>
      <dgm:spPr/>
      <dgm:t>
        <a:bodyPr/>
        <a:lstStyle/>
        <a:p>
          <a:endParaRPr lang="ru-RU" sz="1800" b="1" i="1">
            <a:solidFill>
              <a:srgbClr val="003300"/>
            </a:solidFill>
            <a:latin typeface="Arial" pitchFamily="34" charset="0"/>
            <a:cs typeface="Arial" pitchFamily="34" charset="0"/>
          </a:endParaRPr>
        </a:p>
      </dgm:t>
    </dgm:pt>
    <dgm:pt modelId="{F871D995-8CA5-4C57-BEF0-67C145CA3F27}">
      <dgm:prSet custT="1"/>
      <dgm:spPr/>
      <dgm:t>
        <a:bodyPr/>
        <a:lstStyle/>
        <a:p>
          <a:r>
            <a:rPr lang="ru-RU" sz="1800" b="1" i="1" dirty="0">
              <a:solidFill>
                <a:srgbClr val="003300"/>
              </a:solidFill>
              <a:latin typeface="Arial" pitchFamily="34" charset="0"/>
              <a:cs typeface="Arial" pitchFamily="34" charset="0"/>
            </a:rPr>
            <a:t>5</a:t>
          </a:r>
        </a:p>
      </dgm:t>
    </dgm:pt>
    <dgm:pt modelId="{F51B3217-89EC-4A25-8799-E38C818CFA19}" type="parTrans" cxnId="{B928753C-BA23-41F4-A4BB-74A2C5DA91CA}">
      <dgm:prSet/>
      <dgm:spPr/>
      <dgm:t>
        <a:bodyPr/>
        <a:lstStyle/>
        <a:p>
          <a:endParaRPr lang="ru-RU" sz="1800" b="1" i="1">
            <a:solidFill>
              <a:srgbClr val="003300"/>
            </a:solidFill>
            <a:latin typeface="Arial" pitchFamily="34" charset="0"/>
            <a:cs typeface="Arial" pitchFamily="34" charset="0"/>
          </a:endParaRPr>
        </a:p>
      </dgm:t>
    </dgm:pt>
    <dgm:pt modelId="{669C2736-02EA-4BAD-B7BD-0FB2D088A991}" type="sibTrans" cxnId="{B928753C-BA23-41F4-A4BB-74A2C5DA91CA}">
      <dgm:prSet/>
      <dgm:spPr/>
      <dgm:t>
        <a:bodyPr/>
        <a:lstStyle/>
        <a:p>
          <a:endParaRPr lang="ru-RU" sz="1800" b="1" i="1">
            <a:solidFill>
              <a:srgbClr val="003300"/>
            </a:solidFill>
            <a:latin typeface="Arial" pitchFamily="34" charset="0"/>
            <a:cs typeface="Arial" pitchFamily="34" charset="0"/>
          </a:endParaRPr>
        </a:p>
      </dgm:t>
    </dgm:pt>
    <dgm:pt modelId="{EAF0CCA6-6821-4B42-AD8A-5C91918DC14B}">
      <dgm:prSet custT="1"/>
      <dgm:spPr/>
      <dgm:t>
        <a:bodyPr/>
        <a:lstStyle/>
        <a:p>
          <a:r>
            <a:rPr lang="ru-RU" sz="1800" b="1" i="1" dirty="0">
              <a:solidFill>
                <a:srgbClr val="003300"/>
              </a:solidFill>
              <a:latin typeface="Arial" pitchFamily="34" charset="0"/>
              <a:cs typeface="Arial" pitchFamily="34" charset="0"/>
            </a:rPr>
            <a:t>Классификация и категорийность яйца куриного пищевого. Маркировка яйца.</a:t>
          </a:r>
        </a:p>
      </dgm:t>
    </dgm:pt>
    <dgm:pt modelId="{C4105E2D-D9DF-48C9-8443-C63C40D8C2D0}" type="parTrans" cxnId="{9F401BCA-D068-4220-A718-BDCF3932C368}">
      <dgm:prSet/>
      <dgm:spPr/>
      <dgm:t>
        <a:bodyPr/>
        <a:lstStyle/>
        <a:p>
          <a:endParaRPr lang="ru-RU" sz="1800" b="1" i="1">
            <a:solidFill>
              <a:srgbClr val="003300"/>
            </a:solidFill>
            <a:latin typeface="Arial" pitchFamily="34" charset="0"/>
            <a:cs typeface="Arial" pitchFamily="34" charset="0"/>
          </a:endParaRPr>
        </a:p>
      </dgm:t>
    </dgm:pt>
    <dgm:pt modelId="{36A77DAA-C626-4B6D-A33A-D87FB36E35F4}" type="sibTrans" cxnId="{9F401BCA-D068-4220-A718-BDCF3932C368}">
      <dgm:prSet/>
      <dgm:spPr/>
      <dgm:t>
        <a:bodyPr/>
        <a:lstStyle/>
        <a:p>
          <a:endParaRPr lang="ru-RU" sz="1800" b="1" i="1">
            <a:solidFill>
              <a:srgbClr val="003300"/>
            </a:solidFill>
            <a:latin typeface="Arial" pitchFamily="34" charset="0"/>
            <a:cs typeface="Arial" pitchFamily="34" charset="0"/>
          </a:endParaRPr>
        </a:p>
      </dgm:t>
    </dgm:pt>
    <dgm:pt modelId="{1FA640FD-6558-4BBF-8696-363F7F4B7E92}">
      <dgm:prSet custT="1"/>
      <dgm:spPr/>
      <dgm:t>
        <a:bodyPr/>
        <a:lstStyle/>
        <a:p>
          <a:r>
            <a:rPr lang="ru-RU" sz="1800" b="1" i="1" dirty="0">
              <a:solidFill>
                <a:srgbClr val="003300"/>
              </a:solidFill>
              <a:latin typeface="Arial" pitchFamily="34" charset="0"/>
              <a:cs typeface="Arial" pitchFamily="34" charset="0"/>
            </a:rPr>
            <a:t>6</a:t>
          </a:r>
        </a:p>
      </dgm:t>
    </dgm:pt>
    <dgm:pt modelId="{4B011A29-6C59-4426-BA3E-CB0C6BCDF100}" type="parTrans" cxnId="{E787A3A0-C93D-4EDB-871A-C1478F358B34}">
      <dgm:prSet/>
      <dgm:spPr/>
      <dgm:t>
        <a:bodyPr/>
        <a:lstStyle/>
        <a:p>
          <a:endParaRPr lang="ru-RU" sz="1800" b="1" i="1">
            <a:solidFill>
              <a:srgbClr val="003300"/>
            </a:solidFill>
            <a:latin typeface="Arial" pitchFamily="34" charset="0"/>
            <a:cs typeface="Arial" pitchFamily="34" charset="0"/>
          </a:endParaRPr>
        </a:p>
      </dgm:t>
    </dgm:pt>
    <dgm:pt modelId="{EE2CCF4C-7341-4108-BDE8-8BB94E5F3499}" type="sibTrans" cxnId="{E787A3A0-C93D-4EDB-871A-C1478F358B34}">
      <dgm:prSet/>
      <dgm:spPr/>
      <dgm:t>
        <a:bodyPr/>
        <a:lstStyle/>
        <a:p>
          <a:endParaRPr lang="ru-RU" sz="1800" b="1" i="1">
            <a:solidFill>
              <a:srgbClr val="003300"/>
            </a:solidFill>
            <a:latin typeface="Arial" pitchFamily="34" charset="0"/>
            <a:cs typeface="Arial" pitchFamily="34" charset="0"/>
          </a:endParaRPr>
        </a:p>
      </dgm:t>
    </dgm:pt>
    <dgm:pt modelId="{F0F1AC07-863E-437C-8DF4-97CDC1B8DEF6}">
      <dgm:prSet custT="1"/>
      <dgm:spPr/>
      <dgm:t>
        <a:bodyPr/>
        <a:lstStyle/>
        <a:p>
          <a:r>
            <a:rPr lang="ru-RU" sz="1800" b="1" i="1" dirty="0">
              <a:solidFill>
                <a:srgbClr val="003300"/>
              </a:solidFill>
              <a:latin typeface="Arial" pitchFamily="34" charset="0"/>
              <a:cs typeface="Arial" pitchFamily="34" charset="0"/>
            </a:rPr>
            <a:t>Прослеживаемость безопасности и качества мясного сырья на основе принципов системы HACCP (ХАССП) на предприятиях по убою и первичной переработке скота и птицы. </a:t>
          </a:r>
        </a:p>
      </dgm:t>
    </dgm:pt>
    <dgm:pt modelId="{7D401BEF-FEA4-4108-96AD-4F5EE12A4217}" type="parTrans" cxnId="{BC8C843A-1F0D-49B8-8314-28D7E95E8200}">
      <dgm:prSet/>
      <dgm:spPr/>
      <dgm:t>
        <a:bodyPr/>
        <a:lstStyle/>
        <a:p>
          <a:endParaRPr lang="ru-RU" sz="1800" b="1" i="1">
            <a:solidFill>
              <a:srgbClr val="003300"/>
            </a:solidFill>
            <a:latin typeface="Arial" pitchFamily="34" charset="0"/>
            <a:cs typeface="Arial" pitchFamily="34" charset="0"/>
          </a:endParaRPr>
        </a:p>
      </dgm:t>
    </dgm:pt>
    <dgm:pt modelId="{FA9AB0CA-5A4F-45C0-9B57-150D251CDD31}" type="sibTrans" cxnId="{BC8C843A-1F0D-49B8-8314-28D7E95E8200}">
      <dgm:prSet/>
      <dgm:spPr/>
      <dgm:t>
        <a:bodyPr/>
        <a:lstStyle/>
        <a:p>
          <a:endParaRPr lang="ru-RU" sz="1800" b="1" i="1">
            <a:solidFill>
              <a:srgbClr val="003300"/>
            </a:solidFill>
            <a:latin typeface="Arial" pitchFamily="34" charset="0"/>
            <a:cs typeface="Arial" pitchFamily="34" charset="0"/>
          </a:endParaRPr>
        </a:p>
      </dgm:t>
    </dgm:pt>
    <dgm:pt modelId="{C1C82546-8AFC-4137-92B5-626EADAA893C}" type="pres">
      <dgm:prSet presAssocID="{1E321C98-CF9C-43D6-B8F3-74DF18A983A0}" presName="linearFlow" presStyleCnt="0">
        <dgm:presLayoutVars>
          <dgm:dir/>
          <dgm:animLvl val="lvl"/>
          <dgm:resizeHandles val="exact"/>
        </dgm:presLayoutVars>
      </dgm:prSet>
      <dgm:spPr/>
    </dgm:pt>
    <dgm:pt modelId="{8A0751CF-230D-43D8-82AD-461A4EC5E552}" type="pres">
      <dgm:prSet presAssocID="{D204D1D5-459B-4494-8CCB-6146FAC53B51}" presName="composite" presStyleCnt="0"/>
      <dgm:spPr/>
    </dgm:pt>
    <dgm:pt modelId="{3D77753D-0821-4B33-86B3-842420BFFDAE}" type="pres">
      <dgm:prSet presAssocID="{D204D1D5-459B-4494-8CCB-6146FAC53B51}" presName="parentText" presStyleLbl="alignNode1" presStyleIdx="0" presStyleCnt="6">
        <dgm:presLayoutVars>
          <dgm:chMax val="1"/>
          <dgm:bulletEnabled val="1"/>
        </dgm:presLayoutVars>
      </dgm:prSet>
      <dgm:spPr/>
    </dgm:pt>
    <dgm:pt modelId="{53FAE79C-F1B9-48B2-AC1D-02C9187F960D}" type="pres">
      <dgm:prSet presAssocID="{D204D1D5-459B-4494-8CCB-6146FAC53B51}" presName="descendantText" presStyleLbl="alignAcc1" presStyleIdx="0" presStyleCnt="6" custScaleY="161172">
        <dgm:presLayoutVars>
          <dgm:bulletEnabled val="1"/>
        </dgm:presLayoutVars>
      </dgm:prSet>
      <dgm:spPr/>
    </dgm:pt>
    <dgm:pt modelId="{1EFA3201-2E9F-4C24-8578-48364792AE59}" type="pres">
      <dgm:prSet presAssocID="{3D80D23E-C688-4840-97CF-5A0389614AAE}" presName="sp" presStyleCnt="0"/>
      <dgm:spPr/>
    </dgm:pt>
    <dgm:pt modelId="{D8DF6E3E-A598-4941-80C9-0958658810C5}" type="pres">
      <dgm:prSet presAssocID="{3723A721-0683-4ECD-AE6B-C4D59E83367D}" presName="composite" presStyleCnt="0"/>
      <dgm:spPr/>
    </dgm:pt>
    <dgm:pt modelId="{9B14D8FF-AB9D-480F-9D91-B320ED27A849}" type="pres">
      <dgm:prSet presAssocID="{3723A721-0683-4ECD-AE6B-C4D59E83367D}" presName="parentText" presStyleLbl="alignNode1" presStyleIdx="1" presStyleCnt="6">
        <dgm:presLayoutVars>
          <dgm:chMax val="1"/>
          <dgm:bulletEnabled val="1"/>
        </dgm:presLayoutVars>
      </dgm:prSet>
      <dgm:spPr/>
    </dgm:pt>
    <dgm:pt modelId="{26E35210-025F-44D6-950D-7D3D85DA83D4}" type="pres">
      <dgm:prSet presAssocID="{3723A721-0683-4ECD-AE6B-C4D59E83367D}" presName="descendantText" presStyleLbl="alignAcc1" presStyleIdx="1" presStyleCnt="6" custScaleY="155749">
        <dgm:presLayoutVars>
          <dgm:bulletEnabled val="1"/>
        </dgm:presLayoutVars>
      </dgm:prSet>
      <dgm:spPr/>
    </dgm:pt>
    <dgm:pt modelId="{450CBF7A-1C3E-4DC7-B926-B76ABF157BBF}" type="pres">
      <dgm:prSet presAssocID="{5F2A4168-D52D-4D2C-9BD0-92C73B0AA40A}" presName="sp" presStyleCnt="0"/>
      <dgm:spPr/>
    </dgm:pt>
    <dgm:pt modelId="{BD8410B5-7D5E-41E5-BA49-EE15855AC986}" type="pres">
      <dgm:prSet presAssocID="{91A66AB8-231F-4DA7-A1EF-96D093991833}" presName="composite" presStyleCnt="0"/>
      <dgm:spPr/>
    </dgm:pt>
    <dgm:pt modelId="{E51E61B9-72F6-4B38-9E95-6A217187BC91}" type="pres">
      <dgm:prSet presAssocID="{91A66AB8-231F-4DA7-A1EF-96D093991833}" presName="parentText" presStyleLbl="alignNode1" presStyleIdx="2" presStyleCnt="6">
        <dgm:presLayoutVars>
          <dgm:chMax val="1"/>
          <dgm:bulletEnabled val="1"/>
        </dgm:presLayoutVars>
      </dgm:prSet>
      <dgm:spPr/>
    </dgm:pt>
    <dgm:pt modelId="{348D255B-D944-4A50-A0EF-31266389DE7F}" type="pres">
      <dgm:prSet presAssocID="{91A66AB8-231F-4DA7-A1EF-96D093991833}" presName="descendantText" presStyleLbl="alignAcc1" presStyleIdx="2" presStyleCnt="6" custScaleY="152556">
        <dgm:presLayoutVars>
          <dgm:bulletEnabled val="1"/>
        </dgm:presLayoutVars>
      </dgm:prSet>
      <dgm:spPr/>
    </dgm:pt>
    <dgm:pt modelId="{D832F146-C181-46AE-8112-74E9CE3DED09}" type="pres">
      <dgm:prSet presAssocID="{2BEF1E42-0CA4-47BB-B6F8-AF82331ABE9B}" presName="sp" presStyleCnt="0"/>
      <dgm:spPr/>
    </dgm:pt>
    <dgm:pt modelId="{EC84D31C-16B8-4C83-8F62-AC48207DF22A}" type="pres">
      <dgm:prSet presAssocID="{F11CC908-F3C0-46B2-90FB-3DBDC4934DA1}" presName="composite" presStyleCnt="0"/>
      <dgm:spPr/>
    </dgm:pt>
    <dgm:pt modelId="{5D02AB99-1C2E-4AB4-9940-5BC6BE7A8FA2}" type="pres">
      <dgm:prSet presAssocID="{F11CC908-F3C0-46B2-90FB-3DBDC4934DA1}" presName="parentText" presStyleLbl="alignNode1" presStyleIdx="3" presStyleCnt="6">
        <dgm:presLayoutVars>
          <dgm:chMax val="1"/>
          <dgm:bulletEnabled val="1"/>
        </dgm:presLayoutVars>
      </dgm:prSet>
      <dgm:spPr/>
    </dgm:pt>
    <dgm:pt modelId="{403E5AD7-7433-448A-B3C3-78387532D539}" type="pres">
      <dgm:prSet presAssocID="{F11CC908-F3C0-46B2-90FB-3DBDC4934DA1}" presName="descendantText" presStyleLbl="alignAcc1" presStyleIdx="3" presStyleCnt="6">
        <dgm:presLayoutVars>
          <dgm:bulletEnabled val="1"/>
        </dgm:presLayoutVars>
      </dgm:prSet>
      <dgm:spPr/>
    </dgm:pt>
    <dgm:pt modelId="{4CD0F95F-0710-4FE2-B1ED-A79948C40049}" type="pres">
      <dgm:prSet presAssocID="{60B437C6-4FF1-4EE9-9185-053EDEA1DE33}" presName="sp" presStyleCnt="0"/>
      <dgm:spPr/>
    </dgm:pt>
    <dgm:pt modelId="{EC3A00C9-EE6B-4D96-B980-BAB933D26621}" type="pres">
      <dgm:prSet presAssocID="{F871D995-8CA5-4C57-BEF0-67C145CA3F27}" presName="composite" presStyleCnt="0"/>
      <dgm:spPr/>
    </dgm:pt>
    <dgm:pt modelId="{F88117F9-F6A6-49D0-B8EE-E4BBA3647274}" type="pres">
      <dgm:prSet presAssocID="{F871D995-8CA5-4C57-BEF0-67C145CA3F27}" presName="parentText" presStyleLbl="alignNode1" presStyleIdx="4" presStyleCnt="6">
        <dgm:presLayoutVars>
          <dgm:chMax val="1"/>
          <dgm:bulletEnabled val="1"/>
        </dgm:presLayoutVars>
      </dgm:prSet>
      <dgm:spPr/>
    </dgm:pt>
    <dgm:pt modelId="{660ADFC2-36FA-46EA-BD31-360A2E9EE093}" type="pres">
      <dgm:prSet presAssocID="{F871D995-8CA5-4C57-BEF0-67C145CA3F27}" presName="descendantText" presStyleLbl="alignAcc1" presStyleIdx="4" presStyleCnt="6">
        <dgm:presLayoutVars>
          <dgm:bulletEnabled val="1"/>
        </dgm:presLayoutVars>
      </dgm:prSet>
      <dgm:spPr/>
    </dgm:pt>
    <dgm:pt modelId="{B1090B73-6BDC-4C58-9AAE-A20101763C25}" type="pres">
      <dgm:prSet presAssocID="{669C2736-02EA-4BAD-B7BD-0FB2D088A991}" presName="sp" presStyleCnt="0"/>
      <dgm:spPr/>
    </dgm:pt>
    <dgm:pt modelId="{CD2A747A-DD75-4F11-80A4-B95FB3DDBB4E}" type="pres">
      <dgm:prSet presAssocID="{1FA640FD-6558-4BBF-8696-363F7F4B7E92}" presName="composite" presStyleCnt="0"/>
      <dgm:spPr/>
    </dgm:pt>
    <dgm:pt modelId="{FC90F114-5A62-48BB-8D0C-23C6C4140C20}" type="pres">
      <dgm:prSet presAssocID="{1FA640FD-6558-4BBF-8696-363F7F4B7E92}" presName="parentText" presStyleLbl="alignNode1" presStyleIdx="5" presStyleCnt="6">
        <dgm:presLayoutVars>
          <dgm:chMax val="1"/>
          <dgm:bulletEnabled val="1"/>
        </dgm:presLayoutVars>
      </dgm:prSet>
      <dgm:spPr/>
    </dgm:pt>
    <dgm:pt modelId="{292B0C6B-0DEE-4B5A-BCAA-004C2FCF6D20}" type="pres">
      <dgm:prSet presAssocID="{1FA640FD-6558-4BBF-8696-363F7F4B7E92}" presName="descendantText" presStyleLbl="alignAcc1" presStyleIdx="5" presStyleCnt="6" custScaleY="157384">
        <dgm:presLayoutVars>
          <dgm:bulletEnabled val="1"/>
        </dgm:presLayoutVars>
      </dgm:prSet>
      <dgm:spPr/>
    </dgm:pt>
  </dgm:ptLst>
  <dgm:cxnLst>
    <dgm:cxn modelId="{0C28F710-07AF-4724-9BAD-44FD4407EC5C}" type="presOf" srcId="{EA189999-13D3-477A-B9AB-33B35EAA09F8}" destId="{348D255B-D944-4A50-A0EF-31266389DE7F}" srcOrd="0" destOrd="0" presId="urn:microsoft.com/office/officeart/2005/8/layout/chevron2"/>
    <dgm:cxn modelId="{22A82A12-E481-4882-814A-439E1AD26B55}" srcId="{1E321C98-CF9C-43D6-B8F3-74DF18A983A0}" destId="{91A66AB8-231F-4DA7-A1EF-96D093991833}" srcOrd="2" destOrd="0" parTransId="{7F2B54D8-DE94-443C-9276-4A3C67532B1B}" sibTransId="{2BEF1E42-0CA4-47BB-B6F8-AF82331ABE9B}"/>
    <dgm:cxn modelId="{C341DA13-FE02-45BE-BECB-5942B06A6EE7}" type="presOf" srcId="{91A66AB8-231F-4DA7-A1EF-96D093991833}" destId="{E51E61B9-72F6-4B38-9E95-6A217187BC91}" srcOrd="0" destOrd="0" presId="urn:microsoft.com/office/officeart/2005/8/layout/chevron2"/>
    <dgm:cxn modelId="{5450E122-21EB-4418-8D46-8272595EBFC6}" type="presOf" srcId="{C0265552-08DC-4A81-90A0-B501CDE0983D}" destId="{26E35210-025F-44D6-950D-7D3D85DA83D4}" srcOrd="0" destOrd="0" presId="urn:microsoft.com/office/officeart/2005/8/layout/chevron2"/>
    <dgm:cxn modelId="{593B7625-AF0C-48A9-A5B0-2CFD9AE9E73F}" srcId="{F11CC908-F3C0-46B2-90FB-3DBDC4934DA1}" destId="{161A1A20-D211-409F-BD03-9EA42BC065EC}" srcOrd="0" destOrd="0" parTransId="{F7EC269B-1C23-4AB6-BB3E-E43A8EAFFE0A}" sibTransId="{BD1068D2-FD8E-4CBF-A1CA-457443E44331}"/>
    <dgm:cxn modelId="{832A8239-945A-4450-BF3A-CB1BD7021456}" type="presOf" srcId="{1E321C98-CF9C-43D6-B8F3-74DF18A983A0}" destId="{C1C82546-8AFC-4137-92B5-626EADAA893C}" srcOrd="0" destOrd="0" presId="urn:microsoft.com/office/officeart/2005/8/layout/chevron2"/>
    <dgm:cxn modelId="{BC8C843A-1F0D-49B8-8314-28D7E95E8200}" srcId="{1FA640FD-6558-4BBF-8696-363F7F4B7E92}" destId="{F0F1AC07-863E-437C-8DF4-97CDC1B8DEF6}" srcOrd="0" destOrd="0" parTransId="{7D401BEF-FEA4-4108-96AD-4F5EE12A4217}" sibTransId="{FA9AB0CA-5A4F-45C0-9B57-150D251CDD31}"/>
    <dgm:cxn modelId="{B928753C-BA23-41F4-A4BB-74A2C5DA91CA}" srcId="{1E321C98-CF9C-43D6-B8F3-74DF18A983A0}" destId="{F871D995-8CA5-4C57-BEF0-67C145CA3F27}" srcOrd="4" destOrd="0" parTransId="{F51B3217-89EC-4A25-8799-E38C818CFA19}" sibTransId="{669C2736-02EA-4BAD-B7BD-0FB2D088A991}"/>
    <dgm:cxn modelId="{2F5C8841-F2CB-4EDE-B082-C9B0C892E898}" srcId="{3723A721-0683-4ECD-AE6B-C4D59E83367D}" destId="{C0265552-08DC-4A81-90A0-B501CDE0983D}" srcOrd="0" destOrd="0" parTransId="{141C7427-CAAD-4800-A2D3-DE315E54DFF3}" sibTransId="{D5897D56-9C6B-463D-8E83-D0F89E64CC62}"/>
    <dgm:cxn modelId="{05289061-6026-4933-93E8-ECCC53D17B43}" srcId="{D204D1D5-459B-4494-8CCB-6146FAC53B51}" destId="{2D1F3502-DA5B-49B6-9A80-CD30DB087DA2}" srcOrd="0" destOrd="0" parTransId="{AB27BA19-9C44-4CC6-A2C1-DD5E2DA625E7}" sibTransId="{22C60D70-0FFD-42E3-AF1D-7B8318E9CE48}"/>
    <dgm:cxn modelId="{F8EF2265-ECA0-4341-A13D-D626AB078FDF}" srcId="{91A66AB8-231F-4DA7-A1EF-96D093991833}" destId="{EA189999-13D3-477A-B9AB-33B35EAA09F8}" srcOrd="0" destOrd="0" parTransId="{8056EC2A-7668-4978-A43C-90FC6CA98B26}" sibTransId="{98A0322E-FA09-489B-8BDB-E9C3F4B08A49}"/>
    <dgm:cxn modelId="{BAA25B6B-246C-4B68-B901-14A0FF877EA1}" type="presOf" srcId="{F871D995-8CA5-4C57-BEF0-67C145CA3F27}" destId="{F88117F9-F6A6-49D0-B8EE-E4BBA3647274}" srcOrd="0" destOrd="0" presId="urn:microsoft.com/office/officeart/2005/8/layout/chevron2"/>
    <dgm:cxn modelId="{C0F75D6B-D0A6-4E41-87F7-3EE257737B57}" type="presOf" srcId="{2D1F3502-DA5B-49B6-9A80-CD30DB087DA2}" destId="{53FAE79C-F1B9-48B2-AC1D-02C9187F960D}" srcOrd="0" destOrd="0" presId="urn:microsoft.com/office/officeart/2005/8/layout/chevron2"/>
    <dgm:cxn modelId="{8EEB864B-7197-4AD2-A636-75B66463C612}" type="presOf" srcId="{3723A721-0683-4ECD-AE6B-C4D59E83367D}" destId="{9B14D8FF-AB9D-480F-9D91-B320ED27A849}" srcOrd="0" destOrd="0" presId="urn:microsoft.com/office/officeart/2005/8/layout/chevron2"/>
    <dgm:cxn modelId="{12BE7D54-E1E4-4DEF-824C-A5AE2809122E}" srcId="{1E321C98-CF9C-43D6-B8F3-74DF18A983A0}" destId="{3723A721-0683-4ECD-AE6B-C4D59E83367D}" srcOrd="1" destOrd="0" parTransId="{68927178-D98B-460F-8526-6EF4A37AE848}" sibTransId="{5F2A4168-D52D-4D2C-9BD0-92C73B0AA40A}"/>
    <dgm:cxn modelId="{30135B82-849D-42CB-822C-AD23C2741257}" type="presOf" srcId="{F11CC908-F3C0-46B2-90FB-3DBDC4934DA1}" destId="{5D02AB99-1C2E-4AB4-9940-5BC6BE7A8FA2}" srcOrd="0" destOrd="0" presId="urn:microsoft.com/office/officeart/2005/8/layout/chevron2"/>
    <dgm:cxn modelId="{2B4ADB92-3B0B-4322-9471-468C9DC0BD91}" type="presOf" srcId="{D204D1D5-459B-4494-8CCB-6146FAC53B51}" destId="{3D77753D-0821-4B33-86B3-842420BFFDAE}" srcOrd="0" destOrd="0" presId="urn:microsoft.com/office/officeart/2005/8/layout/chevron2"/>
    <dgm:cxn modelId="{3E190F93-780B-46E7-9AF0-412149BB20B6}" type="presOf" srcId="{161A1A20-D211-409F-BD03-9EA42BC065EC}" destId="{403E5AD7-7433-448A-B3C3-78387532D539}" srcOrd="0" destOrd="0" presId="urn:microsoft.com/office/officeart/2005/8/layout/chevron2"/>
    <dgm:cxn modelId="{E787A3A0-C93D-4EDB-871A-C1478F358B34}" srcId="{1E321C98-CF9C-43D6-B8F3-74DF18A983A0}" destId="{1FA640FD-6558-4BBF-8696-363F7F4B7E92}" srcOrd="5" destOrd="0" parTransId="{4B011A29-6C59-4426-BA3E-CB0C6BCDF100}" sibTransId="{EE2CCF4C-7341-4108-BDE8-8BB94E5F3499}"/>
    <dgm:cxn modelId="{484F5EAF-7937-44FE-B446-AD6ADA2DE284}" type="presOf" srcId="{F0F1AC07-863E-437C-8DF4-97CDC1B8DEF6}" destId="{292B0C6B-0DEE-4B5A-BCAA-004C2FCF6D20}" srcOrd="0" destOrd="0" presId="urn:microsoft.com/office/officeart/2005/8/layout/chevron2"/>
    <dgm:cxn modelId="{03D641B1-534A-410B-86B8-A4AACA7808B1}" type="presOf" srcId="{1FA640FD-6558-4BBF-8696-363F7F4B7E92}" destId="{FC90F114-5A62-48BB-8D0C-23C6C4140C20}" srcOrd="0" destOrd="0" presId="urn:microsoft.com/office/officeart/2005/8/layout/chevron2"/>
    <dgm:cxn modelId="{CD9B64B3-E702-4D28-9DD0-4F5E68D11A43}" type="presOf" srcId="{EAF0CCA6-6821-4B42-AD8A-5C91918DC14B}" destId="{660ADFC2-36FA-46EA-BD31-360A2E9EE093}" srcOrd="0" destOrd="0" presId="urn:microsoft.com/office/officeart/2005/8/layout/chevron2"/>
    <dgm:cxn modelId="{6F9C1DBF-35A9-481F-AA71-3EFF40119A88}" srcId="{1E321C98-CF9C-43D6-B8F3-74DF18A983A0}" destId="{F11CC908-F3C0-46B2-90FB-3DBDC4934DA1}" srcOrd="3" destOrd="0" parTransId="{804CF126-AE3A-4E89-B7B9-885F314ADD8E}" sibTransId="{60B437C6-4FF1-4EE9-9185-053EDEA1DE33}"/>
    <dgm:cxn modelId="{9F401BCA-D068-4220-A718-BDCF3932C368}" srcId="{F871D995-8CA5-4C57-BEF0-67C145CA3F27}" destId="{EAF0CCA6-6821-4B42-AD8A-5C91918DC14B}" srcOrd="0" destOrd="0" parTransId="{C4105E2D-D9DF-48C9-8443-C63C40D8C2D0}" sibTransId="{36A77DAA-C626-4B6D-A33A-D87FB36E35F4}"/>
    <dgm:cxn modelId="{2B6D93F0-BD2F-4B63-9780-BAE2926B3E71}" srcId="{1E321C98-CF9C-43D6-B8F3-74DF18A983A0}" destId="{D204D1D5-459B-4494-8CCB-6146FAC53B51}" srcOrd="0" destOrd="0" parTransId="{5D3F65E9-E1E5-45EE-95AF-851D5DEE247C}" sibTransId="{3D80D23E-C688-4840-97CF-5A0389614AAE}"/>
    <dgm:cxn modelId="{300B79D3-526A-40DF-BD53-A33384397F16}" type="presParOf" srcId="{C1C82546-8AFC-4137-92B5-626EADAA893C}" destId="{8A0751CF-230D-43D8-82AD-461A4EC5E552}" srcOrd="0" destOrd="0" presId="urn:microsoft.com/office/officeart/2005/8/layout/chevron2"/>
    <dgm:cxn modelId="{30C9FE9E-568C-42B8-8EB7-772B9EFD511A}" type="presParOf" srcId="{8A0751CF-230D-43D8-82AD-461A4EC5E552}" destId="{3D77753D-0821-4B33-86B3-842420BFFDAE}" srcOrd="0" destOrd="0" presId="urn:microsoft.com/office/officeart/2005/8/layout/chevron2"/>
    <dgm:cxn modelId="{6191F051-1543-4137-B709-3E57D2728C21}" type="presParOf" srcId="{8A0751CF-230D-43D8-82AD-461A4EC5E552}" destId="{53FAE79C-F1B9-48B2-AC1D-02C9187F960D}" srcOrd="1" destOrd="0" presId="urn:microsoft.com/office/officeart/2005/8/layout/chevron2"/>
    <dgm:cxn modelId="{87EC4F51-4966-441D-9332-4B5643383D8F}" type="presParOf" srcId="{C1C82546-8AFC-4137-92B5-626EADAA893C}" destId="{1EFA3201-2E9F-4C24-8578-48364792AE59}" srcOrd="1" destOrd="0" presId="urn:microsoft.com/office/officeart/2005/8/layout/chevron2"/>
    <dgm:cxn modelId="{BAAC9654-ECF4-40F0-AC00-E8058339BA6D}" type="presParOf" srcId="{C1C82546-8AFC-4137-92B5-626EADAA893C}" destId="{D8DF6E3E-A598-4941-80C9-0958658810C5}" srcOrd="2" destOrd="0" presId="urn:microsoft.com/office/officeart/2005/8/layout/chevron2"/>
    <dgm:cxn modelId="{E2D6B80E-4A16-42DC-8897-6C91BDDC08E8}" type="presParOf" srcId="{D8DF6E3E-A598-4941-80C9-0958658810C5}" destId="{9B14D8FF-AB9D-480F-9D91-B320ED27A849}" srcOrd="0" destOrd="0" presId="urn:microsoft.com/office/officeart/2005/8/layout/chevron2"/>
    <dgm:cxn modelId="{B55C54B6-D0D6-4864-A20F-75DA099B4FBE}" type="presParOf" srcId="{D8DF6E3E-A598-4941-80C9-0958658810C5}" destId="{26E35210-025F-44D6-950D-7D3D85DA83D4}" srcOrd="1" destOrd="0" presId="urn:microsoft.com/office/officeart/2005/8/layout/chevron2"/>
    <dgm:cxn modelId="{2E458470-1D61-410B-9878-36E0E873A10F}" type="presParOf" srcId="{C1C82546-8AFC-4137-92B5-626EADAA893C}" destId="{450CBF7A-1C3E-4DC7-B926-B76ABF157BBF}" srcOrd="3" destOrd="0" presId="urn:microsoft.com/office/officeart/2005/8/layout/chevron2"/>
    <dgm:cxn modelId="{15B8F137-FCE8-4796-BBE7-E717788C3B8C}" type="presParOf" srcId="{C1C82546-8AFC-4137-92B5-626EADAA893C}" destId="{BD8410B5-7D5E-41E5-BA49-EE15855AC986}" srcOrd="4" destOrd="0" presId="urn:microsoft.com/office/officeart/2005/8/layout/chevron2"/>
    <dgm:cxn modelId="{831FA210-4C44-42C8-AB78-9C416448DD42}" type="presParOf" srcId="{BD8410B5-7D5E-41E5-BA49-EE15855AC986}" destId="{E51E61B9-72F6-4B38-9E95-6A217187BC91}" srcOrd="0" destOrd="0" presId="urn:microsoft.com/office/officeart/2005/8/layout/chevron2"/>
    <dgm:cxn modelId="{BFE6AA79-1324-41E6-8129-A94DEACE5230}" type="presParOf" srcId="{BD8410B5-7D5E-41E5-BA49-EE15855AC986}" destId="{348D255B-D944-4A50-A0EF-31266389DE7F}" srcOrd="1" destOrd="0" presId="urn:microsoft.com/office/officeart/2005/8/layout/chevron2"/>
    <dgm:cxn modelId="{0C2D8A26-3EC1-4F62-8A49-1E08E494BBA1}" type="presParOf" srcId="{C1C82546-8AFC-4137-92B5-626EADAA893C}" destId="{D832F146-C181-46AE-8112-74E9CE3DED09}" srcOrd="5" destOrd="0" presId="urn:microsoft.com/office/officeart/2005/8/layout/chevron2"/>
    <dgm:cxn modelId="{DA1B8723-774D-4830-9E61-9BD3F4A19EC4}" type="presParOf" srcId="{C1C82546-8AFC-4137-92B5-626EADAA893C}" destId="{EC84D31C-16B8-4C83-8F62-AC48207DF22A}" srcOrd="6" destOrd="0" presId="urn:microsoft.com/office/officeart/2005/8/layout/chevron2"/>
    <dgm:cxn modelId="{A30DA32A-AEBD-48BE-AC34-D10A2ACCEA00}" type="presParOf" srcId="{EC84D31C-16B8-4C83-8F62-AC48207DF22A}" destId="{5D02AB99-1C2E-4AB4-9940-5BC6BE7A8FA2}" srcOrd="0" destOrd="0" presId="urn:microsoft.com/office/officeart/2005/8/layout/chevron2"/>
    <dgm:cxn modelId="{0816DBB0-9E54-4982-9BB6-D97F84EE5690}" type="presParOf" srcId="{EC84D31C-16B8-4C83-8F62-AC48207DF22A}" destId="{403E5AD7-7433-448A-B3C3-78387532D539}" srcOrd="1" destOrd="0" presId="urn:microsoft.com/office/officeart/2005/8/layout/chevron2"/>
    <dgm:cxn modelId="{087ABD63-3740-416A-9754-8E2EE48B6C75}" type="presParOf" srcId="{C1C82546-8AFC-4137-92B5-626EADAA893C}" destId="{4CD0F95F-0710-4FE2-B1ED-A79948C40049}" srcOrd="7" destOrd="0" presId="urn:microsoft.com/office/officeart/2005/8/layout/chevron2"/>
    <dgm:cxn modelId="{DA28097E-B082-4BA6-AB70-A3A4464A2158}" type="presParOf" srcId="{C1C82546-8AFC-4137-92B5-626EADAA893C}" destId="{EC3A00C9-EE6B-4D96-B980-BAB933D26621}" srcOrd="8" destOrd="0" presId="urn:microsoft.com/office/officeart/2005/8/layout/chevron2"/>
    <dgm:cxn modelId="{27872CFF-D89E-46AB-A931-971E168923DE}" type="presParOf" srcId="{EC3A00C9-EE6B-4D96-B980-BAB933D26621}" destId="{F88117F9-F6A6-49D0-B8EE-E4BBA3647274}" srcOrd="0" destOrd="0" presId="urn:microsoft.com/office/officeart/2005/8/layout/chevron2"/>
    <dgm:cxn modelId="{11A78C45-DA51-4974-B96E-B79A385825C3}" type="presParOf" srcId="{EC3A00C9-EE6B-4D96-B980-BAB933D26621}" destId="{660ADFC2-36FA-46EA-BD31-360A2E9EE093}" srcOrd="1" destOrd="0" presId="urn:microsoft.com/office/officeart/2005/8/layout/chevron2"/>
    <dgm:cxn modelId="{40F6ED28-FAB6-4DE0-8CC6-F7367A686239}" type="presParOf" srcId="{C1C82546-8AFC-4137-92B5-626EADAA893C}" destId="{B1090B73-6BDC-4C58-9AAE-A20101763C25}" srcOrd="9" destOrd="0" presId="urn:microsoft.com/office/officeart/2005/8/layout/chevron2"/>
    <dgm:cxn modelId="{5A9E7FCA-219F-4776-8920-F05B1AD936FD}" type="presParOf" srcId="{C1C82546-8AFC-4137-92B5-626EADAA893C}" destId="{CD2A747A-DD75-4F11-80A4-B95FB3DDBB4E}" srcOrd="10" destOrd="0" presId="urn:microsoft.com/office/officeart/2005/8/layout/chevron2"/>
    <dgm:cxn modelId="{B3EEFD5C-3270-461B-8CBE-5CEA44E523A8}" type="presParOf" srcId="{CD2A747A-DD75-4F11-80A4-B95FB3DDBB4E}" destId="{FC90F114-5A62-48BB-8D0C-23C6C4140C20}" srcOrd="0" destOrd="0" presId="urn:microsoft.com/office/officeart/2005/8/layout/chevron2"/>
    <dgm:cxn modelId="{222FFA06-8E90-48BA-89FF-9F732C7F11A4}" type="presParOf" srcId="{CD2A747A-DD75-4F11-80A4-B95FB3DDBB4E}" destId="{292B0C6B-0DEE-4B5A-BCAA-004C2FCF6D2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77753D-0821-4B33-86B3-842420BFFDAE}">
      <dsp:nvSpPr>
        <dsp:cNvPr id="0" name=""/>
        <dsp:cNvSpPr/>
      </dsp:nvSpPr>
      <dsp:spPr>
        <a:xfrm rot="5400000">
          <a:off x="-154254" y="416942"/>
          <a:ext cx="1028364" cy="719855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i="1" kern="1200" dirty="0">
              <a:solidFill>
                <a:srgbClr val="003300"/>
              </a:solidFill>
              <a:latin typeface="Arial" pitchFamily="34" charset="0"/>
              <a:cs typeface="Arial" pitchFamily="34" charset="0"/>
            </a:rPr>
            <a:t>1</a:t>
          </a:r>
        </a:p>
      </dsp:txBody>
      <dsp:txXfrm rot="-5400000">
        <a:off x="1" y="622616"/>
        <a:ext cx="719855" cy="308509"/>
      </dsp:txXfrm>
    </dsp:sp>
    <dsp:sp modelId="{53FAE79C-F1B9-48B2-AC1D-02C9187F960D}">
      <dsp:nvSpPr>
        <dsp:cNvPr id="0" name=""/>
        <dsp:cNvSpPr/>
      </dsp:nvSpPr>
      <dsp:spPr>
        <a:xfrm rot="5400000">
          <a:off x="4202760" y="-3424665"/>
          <a:ext cx="1077333" cy="804314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b="1" i="1" kern="1200" dirty="0">
              <a:solidFill>
                <a:srgbClr val="003300"/>
              </a:solidFill>
              <a:latin typeface="Arial" pitchFamily="34" charset="0"/>
              <a:cs typeface="Arial" pitchFamily="34" charset="0"/>
            </a:rPr>
            <a:t>Требования к категориям упитанности туш крупного рогатого скота, свиней, овец и сельскохозяйственной птицы (куры, гуси) согласно требованиям ГОСТ. Правила товарной оценки туш.</a:t>
          </a:r>
        </a:p>
      </dsp:txBody>
      <dsp:txXfrm rot="-5400000">
        <a:off x="719855" y="110831"/>
        <a:ext cx="7990553" cy="972151"/>
      </dsp:txXfrm>
    </dsp:sp>
    <dsp:sp modelId="{9B14D8FF-AB9D-480F-9D91-B320ED27A849}">
      <dsp:nvSpPr>
        <dsp:cNvPr id="0" name=""/>
        <dsp:cNvSpPr/>
      </dsp:nvSpPr>
      <dsp:spPr>
        <a:xfrm rot="5400000">
          <a:off x="-154254" y="1548535"/>
          <a:ext cx="1028364" cy="719855"/>
        </a:xfrm>
        <a:prstGeom prst="chevron">
          <a:avLst/>
        </a:prstGeom>
        <a:solidFill>
          <a:schemeClr val="accent3">
            <a:hueOff val="2250053"/>
            <a:satOff val="-3376"/>
            <a:lumOff val="-549"/>
            <a:alphaOff val="0"/>
          </a:schemeClr>
        </a:solidFill>
        <a:ln w="25400" cap="rnd" cmpd="sng" algn="ctr">
          <a:solidFill>
            <a:schemeClr val="accent3">
              <a:hueOff val="2250053"/>
              <a:satOff val="-3376"/>
              <a:lumOff val="-5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i="1" kern="1200" dirty="0">
              <a:solidFill>
                <a:srgbClr val="003300"/>
              </a:solidFill>
              <a:latin typeface="Arial" pitchFamily="34" charset="0"/>
              <a:cs typeface="Arial" pitchFamily="34" charset="0"/>
            </a:rPr>
            <a:t>2</a:t>
          </a:r>
        </a:p>
      </dsp:txBody>
      <dsp:txXfrm rot="-5400000">
        <a:off x="1" y="1754209"/>
        <a:ext cx="719855" cy="308509"/>
      </dsp:txXfrm>
    </dsp:sp>
    <dsp:sp modelId="{26E35210-025F-44D6-950D-7D3D85DA83D4}">
      <dsp:nvSpPr>
        <dsp:cNvPr id="0" name=""/>
        <dsp:cNvSpPr/>
      </dsp:nvSpPr>
      <dsp:spPr>
        <a:xfrm rot="5400000">
          <a:off x="4220885" y="-2293073"/>
          <a:ext cx="1041083" cy="804314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accent3">
              <a:hueOff val="2250053"/>
              <a:satOff val="-3376"/>
              <a:lumOff val="-5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b="1" i="1" kern="1200" dirty="0">
              <a:solidFill>
                <a:srgbClr val="003300"/>
              </a:solidFill>
              <a:latin typeface="Arial" pitchFamily="34" charset="0"/>
              <a:cs typeface="Arial" pitchFamily="34" charset="0"/>
            </a:rPr>
            <a:t>Правила маркировки туш крупного рогатого скота, свиней, овец и сельскохозяйственной птицы (куры, гуси) согласно требованиям ГОСТ и ТР ТС. Порядок нанесения оттисков клейм и штампов. </a:t>
          </a:r>
        </a:p>
      </dsp:txBody>
      <dsp:txXfrm rot="-5400000">
        <a:off x="719855" y="1258778"/>
        <a:ext cx="7992323" cy="939441"/>
      </dsp:txXfrm>
    </dsp:sp>
    <dsp:sp modelId="{E51E61B9-72F6-4B38-9E95-6A217187BC91}">
      <dsp:nvSpPr>
        <dsp:cNvPr id="0" name=""/>
        <dsp:cNvSpPr/>
      </dsp:nvSpPr>
      <dsp:spPr>
        <a:xfrm rot="5400000">
          <a:off x="-154254" y="2669455"/>
          <a:ext cx="1028364" cy="719855"/>
        </a:xfrm>
        <a:prstGeom prst="chevron">
          <a:avLst/>
        </a:prstGeom>
        <a:solidFill>
          <a:schemeClr val="accent3">
            <a:hueOff val="4500106"/>
            <a:satOff val="-6752"/>
            <a:lumOff val="-1098"/>
            <a:alphaOff val="0"/>
          </a:schemeClr>
        </a:solidFill>
        <a:ln w="25400" cap="rnd" cmpd="sng" algn="ctr">
          <a:solidFill>
            <a:schemeClr val="accent3">
              <a:hueOff val="4500106"/>
              <a:satOff val="-6752"/>
              <a:lumOff val="-10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i="1" kern="1200" dirty="0">
              <a:solidFill>
                <a:srgbClr val="003300"/>
              </a:solidFill>
              <a:latin typeface="Arial" pitchFamily="34" charset="0"/>
              <a:cs typeface="Arial" pitchFamily="34" charset="0"/>
            </a:rPr>
            <a:t>3</a:t>
          </a:r>
        </a:p>
      </dsp:txBody>
      <dsp:txXfrm rot="-5400000">
        <a:off x="1" y="2875129"/>
        <a:ext cx="719855" cy="308509"/>
      </dsp:txXfrm>
    </dsp:sp>
    <dsp:sp modelId="{348D255B-D944-4A50-A0EF-31266389DE7F}">
      <dsp:nvSpPr>
        <dsp:cNvPr id="0" name=""/>
        <dsp:cNvSpPr/>
      </dsp:nvSpPr>
      <dsp:spPr>
        <a:xfrm rot="5400000">
          <a:off x="4231557" y="-1172152"/>
          <a:ext cx="1019740" cy="804314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accent3">
              <a:hueOff val="4500106"/>
              <a:satOff val="-6752"/>
              <a:lumOff val="-10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b="1" i="1" kern="1200" dirty="0">
              <a:solidFill>
                <a:srgbClr val="003300"/>
              </a:solidFill>
              <a:latin typeface="Arial" pitchFamily="34" charset="0"/>
              <a:cs typeface="Arial" pitchFamily="34" charset="0"/>
            </a:rPr>
            <a:t>Правила проведения органолептической оценки качества туш сельскохозяйственных животных и птицы. Требования к органолептическим параметрам мясного сырья.</a:t>
          </a:r>
        </a:p>
      </dsp:txBody>
      <dsp:txXfrm rot="-5400000">
        <a:off x="719855" y="2389330"/>
        <a:ext cx="7993364" cy="920180"/>
      </dsp:txXfrm>
    </dsp:sp>
    <dsp:sp modelId="{5D02AB99-1C2E-4AB4-9940-5BC6BE7A8FA2}">
      <dsp:nvSpPr>
        <dsp:cNvPr id="0" name=""/>
        <dsp:cNvSpPr/>
      </dsp:nvSpPr>
      <dsp:spPr>
        <a:xfrm rot="5400000">
          <a:off x="-154254" y="3614724"/>
          <a:ext cx="1028364" cy="719855"/>
        </a:xfrm>
        <a:prstGeom prst="chevron">
          <a:avLst/>
        </a:prstGeom>
        <a:solidFill>
          <a:schemeClr val="accent3">
            <a:hueOff val="6750158"/>
            <a:satOff val="-10128"/>
            <a:lumOff val="-1647"/>
            <a:alphaOff val="0"/>
          </a:schemeClr>
        </a:solidFill>
        <a:ln w="25400" cap="rnd" cmpd="sng" algn="ctr">
          <a:solidFill>
            <a:schemeClr val="accent3">
              <a:hueOff val="6750158"/>
              <a:satOff val="-10128"/>
              <a:lumOff val="-16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i="1" kern="1200" dirty="0">
              <a:solidFill>
                <a:srgbClr val="003300"/>
              </a:solidFill>
              <a:latin typeface="Arial" pitchFamily="34" charset="0"/>
              <a:cs typeface="Arial" pitchFamily="34" charset="0"/>
            </a:rPr>
            <a:t>4</a:t>
          </a:r>
        </a:p>
      </dsp:txBody>
      <dsp:txXfrm rot="-5400000">
        <a:off x="1" y="3820398"/>
        <a:ext cx="719855" cy="308509"/>
      </dsp:txXfrm>
    </dsp:sp>
    <dsp:sp modelId="{403E5AD7-7433-448A-B3C3-78387532D539}">
      <dsp:nvSpPr>
        <dsp:cNvPr id="0" name=""/>
        <dsp:cNvSpPr/>
      </dsp:nvSpPr>
      <dsp:spPr>
        <a:xfrm rot="5400000">
          <a:off x="4407209" y="-226884"/>
          <a:ext cx="668436" cy="804314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accent3">
              <a:hueOff val="6750158"/>
              <a:satOff val="-10128"/>
              <a:lumOff val="-16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b="1" i="1" kern="1200" dirty="0">
              <a:solidFill>
                <a:srgbClr val="003300"/>
              </a:solidFill>
              <a:latin typeface="Arial" pitchFamily="34" charset="0"/>
              <a:cs typeface="Arial" pitchFamily="34" charset="0"/>
            </a:rPr>
            <a:t>Классификация и категорийность субпродуктов. Органолептическая оценка качества субпродуктов.</a:t>
          </a:r>
        </a:p>
      </dsp:txBody>
      <dsp:txXfrm rot="-5400000">
        <a:off x="719855" y="3493100"/>
        <a:ext cx="8010514" cy="603176"/>
      </dsp:txXfrm>
    </dsp:sp>
    <dsp:sp modelId="{F88117F9-F6A6-49D0-B8EE-E4BBA3647274}">
      <dsp:nvSpPr>
        <dsp:cNvPr id="0" name=""/>
        <dsp:cNvSpPr/>
      </dsp:nvSpPr>
      <dsp:spPr>
        <a:xfrm rot="5400000">
          <a:off x="-154254" y="4559993"/>
          <a:ext cx="1028364" cy="719855"/>
        </a:xfrm>
        <a:prstGeom prst="chevron">
          <a:avLst/>
        </a:prstGeom>
        <a:solidFill>
          <a:schemeClr val="accent3">
            <a:hueOff val="9000211"/>
            <a:satOff val="-13504"/>
            <a:lumOff val="-2196"/>
            <a:alphaOff val="0"/>
          </a:schemeClr>
        </a:solidFill>
        <a:ln w="25400" cap="rnd" cmpd="sng" algn="ctr">
          <a:solidFill>
            <a:schemeClr val="accent3">
              <a:hueOff val="9000211"/>
              <a:satOff val="-13504"/>
              <a:lumOff val="-219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i="1" kern="1200" dirty="0">
              <a:solidFill>
                <a:srgbClr val="003300"/>
              </a:solidFill>
              <a:latin typeface="Arial" pitchFamily="34" charset="0"/>
              <a:cs typeface="Arial" pitchFamily="34" charset="0"/>
            </a:rPr>
            <a:t>5</a:t>
          </a:r>
        </a:p>
      </dsp:txBody>
      <dsp:txXfrm rot="-5400000">
        <a:off x="1" y="4765667"/>
        <a:ext cx="719855" cy="308509"/>
      </dsp:txXfrm>
    </dsp:sp>
    <dsp:sp modelId="{660ADFC2-36FA-46EA-BD31-360A2E9EE093}">
      <dsp:nvSpPr>
        <dsp:cNvPr id="0" name=""/>
        <dsp:cNvSpPr/>
      </dsp:nvSpPr>
      <dsp:spPr>
        <a:xfrm rot="5400000">
          <a:off x="4407209" y="718384"/>
          <a:ext cx="668436" cy="804314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accent3">
              <a:hueOff val="9000211"/>
              <a:satOff val="-13504"/>
              <a:lumOff val="-219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b="1" i="1" kern="1200" dirty="0">
              <a:solidFill>
                <a:srgbClr val="003300"/>
              </a:solidFill>
              <a:latin typeface="Arial" pitchFamily="34" charset="0"/>
              <a:cs typeface="Arial" pitchFamily="34" charset="0"/>
            </a:rPr>
            <a:t>Классификация и категорийность яйца куриного пищевого. Маркировка яйца.</a:t>
          </a:r>
        </a:p>
      </dsp:txBody>
      <dsp:txXfrm rot="-5400000">
        <a:off x="719855" y="4438368"/>
        <a:ext cx="8010514" cy="603176"/>
      </dsp:txXfrm>
    </dsp:sp>
    <dsp:sp modelId="{FC90F114-5A62-48BB-8D0C-23C6C4140C20}">
      <dsp:nvSpPr>
        <dsp:cNvPr id="0" name=""/>
        <dsp:cNvSpPr/>
      </dsp:nvSpPr>
      <dsp:spPr>
        <a:xfrm rot="5400000">
          <a:off x="-154254" y="5697050"/>
          <a:ext cx="1028364" cy="719855"/>
        </a:xfrm>
        <a:prstGeom prst="chevron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rnd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i="1" kern="1200" dirty="0">
              <a:solidFill>
                <a:srgbClr val="003300"/>
              </a:solidFill>
              <a:latin typeface="Arial" pitchFamily="34" charset="0"/>
              <a:cs typeface="Arial" pitchFamily="34" charset="0"/>
            </a:rPr>
            <a:t>6</a:t>
          </a:r>
        </a:p>
      </dsp:txBody>
      <dsp:txXfrm rot="-5400000">
        <a:off x="1" y="5902724"/>
        <a:ext cx="719855" cy="308509"/>
      </dsp:txXfrm>
    </dsp:sp>
    <dsp:sp modelId="{292B0C6B-0DEE-4B5A-BCAA-004C2FCF6D20}">
      <dsp:nvSpPr>
        <dsp:cNvPr id="0" name=""/>
        <dsp:cNvSpPr/>
      </dsp:nvSpPr>
      <dsp:spPr>
        <a:xfrm rot="5400000">
          <a:off x="4215421" y="1855441"/>
          <a:ext cx="1052012" cy="804314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b="1" i="1" kern="1200" dirty="0">
              <a:solidFill>
                <a:srgbClr val="003300"/>
              </a:solidFill>
              <a:latin typeface="Arial" pitchFamily="34" charset="0"/>
              <a:cs typeface="Arial" pitchFamily="34" charset="0"/>
            </a:rPr>
            <a:t>Прослеживаемость безопасности и качества мясного сырья на основе принципов системы HACCP (ХАССП) на предприятиях по убою и первичной переработке скота и птицы. </a:t>
          </a:r>
        </a:p>
      </dsp:txBody>
      <dsp:txXfrm rot="-5400000">
        <a:off x="719856" y="5402362"/>
        <a:ext cx="7991789" cy="9493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add title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ИЖГСХА.jpg"/>
          <p:cNvPicPr>
            <a:picLocks noChangeAspect="1"/>
          </p:cNvPicPr>
          <p:nvPr/>
        </p:nvPicPr>
        <p:blipFill>
          <a:blip r:embed="rId2" cstate="print"/>
          <a:srcRect l="16252"/>
          <a:stretch>
            <a:fillRect/>
          </a:stretch>
        </p:blipFill>
        <p:spPr>
          <a:xfrm>
            <a:off x="-1" y="0"/>
            <a:ext cx="1752601" cy="12351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505200" y="4724400"/>
            <a:ext cx="5410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003300"/>
                </a:solidFill>
              </a:rPr>
              <a:t>Разработчик: канд. с.-х. наук, доцент кафедры технологии переработки продукции животноводства</a:t>
            </a:r>
          </a:p>
          <a:p>
            <a:pPr algn="ctr"/>
            <a:r>
              <a:rPr lang="ru-RU" sz="2000" b="1" dirty="0">
                <a:solidFill>
                  <a:srgbClr val="003300"/>
                </a:solidFill>
              </a:rPr>
              <a:t>Васильева Марина Ивановна</a:t>
            </a:r>
          </a:p>
        </p:txBody>
      </p:sp>
      <p:pic>
        <p:nvPicPr>
          <p:cNvPr id="1026" name="Picture 2" descr="C:\Users\НР\Desktop\УФСИН\фото\туши\IMG-361e866c07ad1058cf69449ebbdb717e-V.jpg"/>
          <p:cNvPicPr>
            <a:picLocks noChangeAspect="1" noChangeArrowheads="1"/>
          </p:cNvPicPr>
          <p:nvPr/>
        </p:nvPicPr>
        <p:blipFill>
          <a:blip r:embed="rId3" cstate="print"/>
          <a:srcRect r="-412" b="13580"/>
          <a:stretch>
            <a:fillRect/>
          </a:stretch>
        </p:blipFill>
        <p:spPr bwMode="auto">
          <a:xfrm>
            <a:off x="381000" y="3352800"/>
            <a:ext cx="3054532" cy="3505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C91D9A26-EC42-4A06-B5B3-BE055C1157A8}"/>
              </a:ext>
            </a:extLst>
          </p:cNvPr>
          <p:cNvSpPr/>
          <p:nvPr/>
        </p:nvSpPr>
        <p:spPr>
          <a:xfrm>
            <a:off x="1143000" y="0"/>
            <a:ext cx="80010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cap="all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Федеральное государственное бюджетное образовательное учреждение высшего образования </a:t>
            </a:r>
            <a:br>
              <a:rPr lang="ru-RU" b="1" i="1" cap="all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i="1" cap="all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Удмуртский государственный Аграрный университет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1AB87E01-D958-4421-B5AF-B55A73A5B1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828800"/>
            <a:ext cx="9144000" cy="1470025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+mn-lt"/>
              </a:rPr>
              <a:t>Курс лекций</a:t>
            </a:r>
            <a:br>
              <a:rPr lang="ru-RU" sz="2800" dirty="0"/>
            </a:br>
            <a:r>
              <a:rPr lang="ru-RU" sz="28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«Приемка, убой и первичная обработка скота и птицы»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15669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ГОСТ 31962-12013 «Мясо кур (тушки кур, цыплят-бройлеров и их части).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Технические условия» п. 4.2.3.</a:t>
            </a:r>
            <a:endParaRPr lang="ru-RU" b="1" i="1" dirty="0">
              <a:solidFill>
                <a:srgbClr val="002060"/>
              </a:solidFill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84408" y="788291"/>
          <a:ext cx="9029894" cy="59531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44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24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7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753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7393">
                <a:tc rowSpan="3"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Показатель</a:t>
                      </a:r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Характеристика тушек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3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Кур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Цыплят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Цыплят-бройлеров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3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1-го сорта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2-го сорта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1-го сорта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2-го сорта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393">
                <a:tc>
                  <a:txBody>
                    <a:bodyPr/>
                    <a:lstStyle/>
                    <a:p>
                      <a:r>
                        <a:rPr lang="ru-RU" b="1" dirty="0"/>
                        <a:t>Запах</a:t>
                      </a:r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Свойственный свежему мясу данного вида птицы.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393">
                <a:tc>
                  <a:txBody>
                    <a:bodyPr/>
                    <a:lstStyle/>
                    <a:p>
                      <a:r>
                        <a:rPr lang="ru-RU" b="1" dirty="0"/>
                        <a:t>Цвет</a:t>
                      </a:r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endParaRPr lang="ru-RU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7937">
                <a:tc>
                  <a:txBody>
                    <a:bodyPr/>
                    <a:lstStyle/>
                    <a:p>
                      <a:r>
                        <a:rPr lang="ru-RU" b="1" dirty="0"/>
                        <a:t>Мышечной ткани</a:t>
                      </a:r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dirty="0"/>
                        <a:t>От бледно-розового до розового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7393">
                <a:tc>
                  <a:txBody>
                    <a:bodyPr/>
                    <a:lstStyle/>
                    <a:p>
                      <a:r>
                        <a:rPr lang="ru-RU" b="1" dirty="0"/>
                        <a:t>Кожи</a:t>
                      </a:r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dirty="0"/>
                        <a:t>Бледно-желтый с розовым оттенком или без </a:t>
                      </a:r>
                      <a:r>
                        <a:rPr lang="ru-RU" baseline="0" dirty="0"/>
                        <a:t> него</a:t>
                      </a:r>
                      <a:endParaRPr lang="ru-RU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68482">
                <a:tc>
                  <a:txBody>
                    <a:bodyPr/>
                    <a:lstStyle/>
                    <a:p>
                      <a:r>
                        <a:rPr lang="ru-RU" b="1" dirty="0"/>
                        <a:t>Подкожного и внутреннего жира</a:t>
                      </a:r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dirty="0"/>
                        <a:t>Бледно-желтый</a:t>
                      </a:r>
                      <a:r>
                        <a:rPr lang="ru-RU" baseline="0" dirty="0"/>
                        <a:t> или желтый</a:t>
                      </a:r>
                      <a:endParaRPr lang="ru-RU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7179">
                <a:tc rowSpan="2">
                  <a:txBody>
                    <a:bodyPr/>
                    <a:lstStyle/>
                    <a:p>
                      <a:r>
                        <a:rPr lang="ru-RU" b="1" dirty="0"/>
                        <a:t>Степень снятия оперения</a:t>
                      </a:r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dirty="0"/>
                        <a:t>Не допускается наличие пеньков, волосовидного пера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1695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-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/>
                        <a:t>Допускаются</a:t>
                      </a:r>
                      <a:r>
                        <a:rPr lang="ru-RU" baseline="0" dirty="0"/>
                        <a:t> единичные пеньки, редко разбросанные по поверхности тушки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Допускаются</a:t>
                      </a:r>
                      <a:r>
                        <a:rPr lang="ru-RU" baseline="0" dirty="0"/>
                        <a:t> единичные пеньки, редко разбросанные по поверхности тушки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84408" y="76200"/>
          <a:ext cx="9029894" cy="673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92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89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71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89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96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724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7393">
                <a:tc rowSpan="3"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Показатель</a:t>
                      </a:r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Характеристика тушек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3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Кур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Цыплят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Цыплят-бройлеров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3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1-го сорта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2-го сорта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1-го сорта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2-го сорта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393">
                <a:tc>
                  <a:txBody>
                    <a:bodyPr/>
                    <a:lstStyle/>
                    <a:p>
                      <a:r>
                        <a:rPr lang="ru-RU" b="1" dirty="0"/>
                        <a:t>Состояние</a:t>
                      </a:r>
                      <a:r>
                        <a:rPr lang="ru-RU" b="1" baseline="0" dirty="0"/>
                        <a:t> кожи</a:t>
                      </a:r>
                      <a:endParaRPr lang="ru-RU" b="1" dirty="0"/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dirty="0"/>
                        <a:t>Кожа</a:t>
                      </a:r>
                      <a:r>
                        <a:rPr lang="ru-RU" baseline="0" dirty="0"/>
                        <a:t> чистая, без разрывов, царапин, пятен, ссадин и кровоподтеков.</a:t>
                      </a:r>
                      <a:endParaRPr lang="ru-RU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75338"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Допускаются единичные царапины</a:t>
                      </a:r>
                      <a:r>
                        <a:rPr lang="ru-RU" sz="1400" baseline="0" dirty="0"/>
                        <a:t> или легкие ссадины, и не более 2 разрывов кожи, длиной до 10 мм каждый, по всей поверхности тушки, за исключением грудной части , незначительное слущивание эпидермиса, намины на киле грудной кости в стадии слабо выраженного уплотнения кожи, точечные кровоизлияния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Допускается незначительное количество ссадин,</a:t>
                      </a:r>
                      <a:r>
                        <a:rPr lang="ru-RU" sz="1400" baseline="0" dirty="0"/>
                        <a:t>  царапин, не более 3 разрывов  кожи, до 20 мм каждый, слущивание эпидермиса кожи , не ухудшающие товарный вид тушки, намины на киле грудной кости в стадии слабо выраженного уплотнения кожи, точечные кровоизлияния.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Допускается незначительное количество</a:t>
                      </a:r>
                      <a:r>
                        <a:rPr lang="ru-RU" sz="1400" baseline="0" dirty="0"/>
                        <a:t> ссадин, царапин, не более 3 разрывов кожи, длиной до20 мм каждый, слущивание эпидермиса кожи, не ухудшающие товарный вид тушки, намины на киле грудной кости в стадии слабо выраженного уплотнения кожи, точечные кровоизлияния.</a:t>
                      </a:r>
                      <a:endParaRPr lang="ru-RU" sz="1400" dirty="0"/>
                    </a:p>
                    <a:p>
                      <a:pPr algn="ctr"/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Допускаются единичные царапины</a:t>
                      </a:r>
                      <a:r>
                        <a:rPr lang="ru-RU" sz="1400" baseline="0" dirty="0"/>
                        <a:t> или легкие ссадины, и не более 2 разрывов кожи, длиной до 10 мм каждый, по всей поверхности тушки, за исключением грудной части , незначительное слущивание эпидермиса, намины на киле грудной кости в стадии слабо выраженного уплотнения кожи, точечные кровоизлияния.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Допускается незначительное количество</a:t>
                      </a:r>
                      <a:r>
                        <a:rPr lang="ru-RU" sz="1400" baseline="0" dirty="0"/>
                        <a:t> ссадин, царапин, не более 3 разрывов кожи, длиной до20 мм каждый, слущивание эпидермиса кожи, не ухудшающие товарный вид тушки, намины на киле грудной кости в стадии слабо выраженного уплотнения кожи, точечные кровоизлияния.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457200"/>
          <a:ext cx="9130126" cy="44540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348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13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28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58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94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357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4557">
                <a:tc rowSpan="3"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Показатель</a:t>
                      </a:r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Характеристика тушек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5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Кур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Цыплят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Цыплят-бройлеров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29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1-го сорта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2-го сорта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1-го </a:t>
                      </a:r>
                    </a:p>
                    <a:p>
                      <a:pPr algn="ctr"/>
                      <a:r>
                        <a:rPr lang="ru-RU" b="1" dirty="0"/>
                        <a:t>сорта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2-го сорта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696">
                <a:tc rowSpan="3"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Состояние</a:t>
                      </a:r>
                      <a:r>
                        <a:rPr lang="ru-RU" b="1" baseline="0" dirty="0"/>
                        <a:t> костной системы</a:t>
                      </a:r>
                      <a:endParaRPr lang="ru-RU" b="1" dirty="0"/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dirty="0"/>
                        <a:t>Костная</a:t>
                      </a:r>
                      <a:r>
                        <a:rPr lang="ru-RU" baseline="0" dirty="0"/>
                        <a:t> система без переломов и деформаций.</a:t>
                      </a:r>
                      <a:endParaRPr lang="ru-RU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29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/>
                        <a:t>Киль грудной кости окостеневший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/>
                        <a:t>Киль грудной кости хрящевидный, легко сгибаемый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36643">
                <a:tc vMerge="1">
                  <a:txBody>
                    <a:bodyPr/>
                    <a:lstStyle/>
                    <a:p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-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Допускается незначительное искривление киля грудной кости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Допускается незначительное искривление киля грудной кости</a:t>
                      </a:r>
                    </a:p>
                    <a:p>
                      <a:pPr algn="ctr"/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Допускается незначительное искривление киля грудной кости</a:t>
                      </a:r>
                    </a:p>
                    <a:p>
                      <a:pPr algn="ctr"/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2860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п.5.2.15) 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Не допускаются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для реализации,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а направляются только для производства продуктов питания тушки: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1087934"/>
            <a:ext cx="91440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-цыплят;</a:t>
            </a:r>
          </a:p>
          <a:p>
            <a:pPr algn="ctr"/>
            <a:endParaRPr lang="ru-RU" sz="1400" b="1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-кур и цыплят-бройлеров, не соответствующие по качеству обработки 2-го сорта;</a:t>
            </a:r>
          </a:p>
          <a:p>
            <a:pPr algn="ctr"/>
            <a:endParaRPr lang="ru-RU" sz="1400" b="1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-плохо обескровленные;</a:t>
            </a:r>
          </a:p>
          <a:p>
            <a:pPr algn="ctr"/>
            <a:endParaRPr lang="ru-RU" sz="1400" b="1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-с кровоподтеками;</a:t>
            </a:r>
          </a:p>
          <a:p>
            <a:pPr algn="ctr"/>
            <a:endParaRPr lang="ru-RU" sz="1400" b="1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-с наличием выраженных наминов, требующих удаления;</a:t>
            </a:r>
          </a:p>
          <a:p>
            <a:pPr algn="ctr"/>
            <a:endParaRPr lang="ru-RU" sz="1400" b="1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-с царапинами на спине;</a:t>
            </a:r>
          </a:p>
          <a:p>
            <a:pPr algn="ctr"/>
            <a:endParaRPr lang="ru-RU" sz="1400" b="1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FontTx/>
              <a:buChar char="-"/>
            </a:pPr>
            <a:r>
              <a:rPr lang="ru-RU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с переломами голени и крыльев, при наличии обнаженных костей;</a:t>
            </a:r>
          </a:p>
          <a:p>
            <a:pPr algn="ctr">
              <a:buFontTx/>
              <a:buChar char="-"/>
            </a:pPr>
            <a:endParaRPr lang="ru-RU" sz="1400" b="1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FontTx/>
              <a:buChar char="-"/>
            </a:pPr>
            <a:r>
              <a:rPr lang="ru-RU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с искривлениями спины и грудной кости;</a:t>
            </a:r>
          </a:p>
          <a:p>
            <a:pPr algn="ctr">
              <a:buFontTx/>
              <a:buChar char="-"/>
            </a:pPr>
            <a:endParaRPr lang="ru-RU" sz="1400" b="1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FontTx/>
              <a:buChar char="-"/>
            </a:pPr>
            <a:r>
              <a:rPr lang="ru-RU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с холодильными ожогами;</a:t>
            </a:r>
          </a:p>
          <a:p>
            <a:pPr algn="ctr">
              <a:buFontTx/>
              <a:buChar char="-"/>
            </a:pPr>
            <a:endParaRPr lang="ru-RU" sz="1400" b="1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FontTx/>
              <a:buChar char="-"/>
            </a:pPr>
            <a:r>
              <a:rPr lang="ru-RU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имеющие темную пигментацию;</a:t>
            </a:r>
          </a:p>
          <a:p>
            <a:pPr algn="ctr">
              <a:buFontTx/>
              <a:buChar char="-"/>
            </a:pPr>
            <a:endParaRPr lang="ru-RU" sz="1400" b="1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FontTx/>
              <a:buChar char="-"/>
            </a:pPr>
            <a:r>
              <a:rPr lang="ru-RU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замороженные более одного раза.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152400" y="228600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ГОСТ 31816-2016 «Мясо гусей (тушки и их части). Технические условия» п. 4.2.3.</a:t>
            </a:r>
            <a:endParaRPr lang="ru-RU" b="1" i="1" dirty="0">
              <a:solidFill>
                <a:srgbClr val="002060"/>
              </a:solidFill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8295" y="610772"/>
          <a:ext cx="9042400" cy="61478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4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10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47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7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53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47393">
                <a:tc rowSpan="3"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Показатель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Характеристика тушек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3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Гусей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Гусят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3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1-го сорта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2-го сорта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1-го сорта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2-го сорта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393">
                <a:tc>
                  <a:txBody>
                    <a:bodyPr/>
                    <a:lstStyle/>
                    <a:p>
                      <a:r>
                        <a:rPr lang="ru-RU" b="1" dirty="0"/>
                        <a:t>Запах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Свойственный свежему мясу данного вида птицы.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393">
                <a:tc>
                  <a:txBody>
                    <a:bodyPr/>
                    <a:lstStyle/>
                    <a:p>
                      <a:r>
                        <a:rPr lang="ru-RU" b="1" dirty="0"/>
                        <a:t>Цвет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endParaRPr lang="ru-RU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7937">
                <a:tc>
                  <a:txBody>
                    <a:bodyPr/>
                    <a:lstStyle/>
                    <a:p>
                      <a:r>
                        <a:rPr lang="ru-RU" b="1" dirty="0"/>
                        <a:t>Мышечной ткани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/>
                        <a:t>От бледно-розового до розового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7393">
                <a:tc>
                  <a:txBody>
                    <a:bodyPr/>
                    <a:lstStyle/>
                    <a:p>
                      <a:r>
                        <a:rPr lang="ru-RU" b="1" dirty="0"/>
                        <a:t>Кожи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Светло-желтый</a:t>
                      </a:r>
                      <a:r>
                        <a:rPr lang="ru-RU" baseline="0" dirty="0"/>
                        <a:t> или </a:t>
                      </a:r>
                      <a:r>
                        <a:rPr lang="ru-RU" baseline="0" dirty="0" err="1"/>
                        <a:t>желтовато-розовый</a:t>
                      </a:r>
                      <a:endParaRPr lang="ru-RU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68482">
                <a:tc>
                  <a:txBody>
                    <a:bodyPr/>
                    <a:lstStyle/>
                    <a:p>
                      <a:r>
                        <a:rPr lang="ru-RU" b="1" dirty="0"/>
                        <a:t>Подкожного и внутреннего жира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/>
                        <a:t>Бледно-желтый</a:t>
                      </a:r>
                      <a:r>
                        <a:rPr lang="ru-RU" baseline="0" dirty="0"/>
                        <a:t> или желтый</a:t>
                      </a:r>
                      <a:endParaRPr lang="ru-RU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7179">
                <a:tc rowSpan="2">
                  <a:txBody>
                    <a:bodyPr/>
                    <a:lstStyle/>
                    <a:p>
                      <a:r>
                        <a:rPr lang="ru-RU" b="1" dirty="0"/>
                        <a:t>Степень снятия оперения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/>
                        <a:t>Оперение</a:t>
                      </a:r>
                      <a:r>
                        <a:rPr lang="ru-RU" baseline="0" dirty="0"/>
                        <a:t> полностью удалено</a:t>
                      </a:r>
                      <a:endParaRPr lang="ru-RU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1695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Допускаются</a:t>
                      </a:r>
                      <a:r>
                        <a:rPr lang="ru-RU" baseline="0" dirty="0"/>
                        <a:t> единичные пеньки, редко разбросанные по поверхности тушки</a:t>
                      </a:r>
                      <a:endParaRPr lang="ru-RU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Допускается</a:t>
                      </a:r>
                      <a:r>
                        <a:rPr lang="ru-RU" baseline="0" dirty="0"/>
                        <a:t> незначительное количество пеньков, редко разбросанных по поверхности тушки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Допускаются</a:t>
                      </a:r>
                      <a:r>
                        <a:rPr lang="ru-RU" baseline="0" dirty="0"/>
                        <a:t> единичные пеньки, редко разбросанные по поверхности тушки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Допускается</a:t>
                      </a:r>
                      <a:r>
                        <a:rPr lang="ru-RU" baseline="0" dirty="0"/>
                        <a:t> незначительное количество пеньков, редко разбросанных по поверхности тушки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152400"/>
          <a:ext cx="9144001" cy="5608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928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20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51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76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963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47393">
                <a:tc rowSpan="3"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Показатель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Характеристика тушек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3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Гусей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Гусят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3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1-го сорта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2-го сорта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1-го сорта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2-го сорта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393">
                <a:tc rowSpan="2">
                  <a:txBody>
                    <a:bodyPr/>
                    <a:lstStyle/>
                    <a:p>
                      <a:pPr algn="l"/>
                      <a:r>
                        <a:rPr lang="ru-RU" b="1" dirty="0"/>
                        <a:t>Состояние</a:t>
                      </a:r>
                      <a:r>
                        <a:rPr lang="ru-RU" b="1" baseline="0" dirty="0"/>
                        <a:t> кожи</a:t>
                      </a:r>
                      <a:endParaRPr lang="ru-RU" b="1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Кожа</a:t>
                      </a:r>
                      <a:r>
                        <a:rPr lang="ru-RU" baseline="0" dirty="0"/>
                        <a:t> чистая, без разрывов, царапин, пятен, ссадин и кровоподтеков.</a:t>
                      </a:r>
                      <a:endParaRPr lang="ru-RU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4786">
                <a:tc vMerge="1">
                  <a:txBody>
                    <a:bodyPr/>
                    <a:lstStyle/>
                    <a:p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Допускаются единичные царапины</a:t>
                      </a:r>
                      <a:r>
                        <a:rPr lang="ru-RU" sz="1400" baseline="0" dirty="0"/>
                        <a:t> или легкие ссадины, и не более 2 разрывов кожи, длиной до 10 мм каждый, по всей поверхности тушки, за исключением грудной части , незначительное слущивание эпидермиса, намины на киле грудной кости в стадии слабо выраженного уплотнения кожи, точечные кровоизлияния</a:t>
                      </a:r>
                      <a:endParaRPr lang="ru-RU" sz="1400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Допускается незначительное количество ссадин,</a:t>
                      </a:r>
                      <a:r>
                        <a:rPr lang="ru-RU" sz="1400" baseline="0" dirty="0"/>
                        <a:t>  царапин, не более 3 разрывов  кожи, до 20 мм каждый, слущивание эпидермиса кожи , не ухудшающие товарный вид тушки, намины на киле грудной кости в стадии слабо выраженного уплотнения кожи, точечные кровоизлияния.</a:t>
                      </a:r>
                      <a:endParaRPr lang="ru-RU" sz="1400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Допускаются единичные царапины</a:t>
                      </a:r>
                      <a:r>
                        <a:rPr lang="ru-RU" sz="1400" baseline="0" dirty="0"/>
                        <a:t> или легкие ссадины, и не более 2 разрывов кожи, длиной до 10 мм каждый, по всей поверхности тушки, за исключением грудной части , незначительное слущивание эпидермиса, намины на киле грудной кости в стадии слабо выраженного уплотнения кожи, точечные кровоизлияния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Допускается незначительное количество ссадин,</a:t>
                      </a:r>
                      <a:r>
                        <a:rPr lang="ru-RU" sz="1400" baseline="0" dirty="0"/>
                        <a:t>  царапин, не более 3 разрывов  кожи, до 20 мм каждый, слущивание эпидермиса кожи , не ухудшающие товарный вид тушки, намины на киле грудной кости в стадии слабо выраженного уплотнения кожи, точечные кровоизлияния.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0338" y="457200"/>
          <a:ext cx="9017391" cy="36888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90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3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59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576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94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3829">
                <a:tc rowSpan="3"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Показатель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Характеристика тушек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8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Гусей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Гусят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8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1-го сорта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2-го сорта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1-го сорта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2-го сорта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829">
                <a:tc rowSpan="3"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Состояние костной</a:t>
                      </a:r>
                      <a:r>
                        <a:rPr lang="ru-RU" b="1" baseline="0" dirty="0"/>
                        <a:t> системы</a:t>
                      </a:r>
                      <a:endParaRPr lang="ru-RU" b="1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Костная</a:t>
                      </a:r>
                      <a:r>
                        <a:rPr lang="ru-RU" baseline="0" dirty="0"/>
                        <a:t> система без переломов и деформаций.</a:t>
                      </a:r>
                      <a:endParaRPr lang="ru-RU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4200">
                <a:tc vMerge="1"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/>
                        <a:t>Киль грудной кости</a:t>
                      </a:r>
                      <a:r>
                        <a:rPr lang="ru-RU" baseline="0" dirty="0"/>
                        <a:t> </a:t>
                      </a:r>
                      <a:r>
                        <a:rPr lang="ru-RU" dirty="0"/>
                        <a:t>окостеневший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/>
                        <a:t>Киль грудной кости хрящевидный, легко сгибаемый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5686">
                <a:tc vMerge="1"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Допускается незначительное искривление киля грудной кости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-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Допускается незначительное искривление киля грудной кости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2860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п.4.2.6) 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Не допускаются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для реализации,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а направляются только для производства продуктов питания тушки: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" y="990600"/>
            <a:ext cx="8915400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3300"/>
                </a:solidFill>
                <a:cs typeface="Arial" pitchFamily="34" charset="0"/>
              </a:rPr>
              <a:t>-гусей и гусят, не соответствующие по качеству обработки </a:t>
            </a:r>
          </a:p>
          <a:p>
            <a:pPr algn="ctr"/>
            <a:r>
              <a:rPr lang="ru-RU" b="1" dirty="0">
                <a:solidFill>
                  <a:srgbClr val="003300"/>
                </a:solidFill>
                <a:cs typeface="Arial" pitchFamily="34" charset="0"/>
              </a:rPr>
              <a:t>требованиям 2-го сорта;</a:t>
            </a:r>
          </a:p>
          <a:p>
            <a:pPr algn="ctr"/>
            <a:endParaRPr lang="ru-RU" sz="1400" b="1" dirty="0">
              <a:solidFill>
                <a:srgbClr val="003300"/>
              </a:solidFill>
              <a:cs typeface="Arial" pitchFamily="34" charset="0"/>
            </a:endParaRPr>
          </a:p>
          <a:p>
            <a:pPr algn="ctr"/>
            <a:r>
              <a:rPr lang="ru-RU" b="1" dirty="0">
                <a:solidFill>
                  <a:srgbClr val="003300"/>
                </a:solidFill>
                <a:cs typeface="Arial" pitchFamily="34" charset="0"/>
              </a:rPr>
              <a:t>-плохо обескровленные;</a:t>
            </a:r>
          </a:p>
          <a:p>
            <a:pPr algn="ctr"/>
            <a:endParaRPr lang="ru-RU" sz="1400" b="1" dirty="0">
              <a:solidFill>
                <a:srgbClr val="003300"/>
              </a:solidFill>
              <a:cs typeface="Arial" pitchFamily="34" charset="0"/>
            </a:endParaRPr>
          </a:p>
          <a:p>
            <a:pPr algn="ctr"/>
            <a:r>
              <a:rPr lang="ru-RU" b="1" dirty="0">
                <a:solidFill>
                  <a:srgbClr val="003300"/>
                </a:solidFill>
                <a:cs typeface="Arial" pitchFamily="34" charset="0"/>
              </a:rPr>
              <a:t>-с кровоподтеками;</a:t>
            </a:r>
          </a:p>
          <a:p>
            <a:pPr algn="ctr"/>
            <a:endParaRPr lang="ru-RU" sz="1400" b="1" dirty="0">
              <a:solidFill>
                <a:srgbClr val="003300"/>
              </a:solidFill>
              <a:cs typeface="Arial" pitchFamily="34" charset="0"/>
            </a:endParaRPr>
          </a:p>
          <a:p>
            <a:pPr algn="ctr"/>
            <a:r>
              <a:rPr lang="ru-RU" b="1" dirty="0">
                <a:solidFill>
                  <a:srgbClr val="003300"/>
                </a:solidFill>
                <a:cs typeface="Arial" pitchFamily="34" charset="0"/>
              </a:rPr>
              <a:t>-с наличием выраженных наминов, после их удаления;</a:t>
            </a:r>
          </a:p>
          <a:p>
            <a:pPr algn="ctr"/>
            <a:endParaRPr lang="ru-RU" sz="1400" b="1" dirty="0">
              <a:solidFill>
                <a:srgbClr val="003300"/>
              </a:solidFill>
              <a:cs typeface="Arial" pitchFamily="34" charset="0"/>
            </a:endParaRPr>
          </a:p>
          <a:p>
            <a:pPr algn="ctr"/>
            <a:r>
              <a:rPr lang="ru-RU" b="1" dirty="0">
                <a:solidFill>
                  <a:srgbClr val="003300"/>
                </a:solidFill>
                <a:cs typeface="Arial" pitchFamily="34" charset="0"/>
              </a:rPr>
              <a:t>-с пятнами желчи, после их удаления;</a:t>
            </a:r>
          </a:p>
          <a:p>
            <a:pPr algn="ctr"/>
            <a:endParaRPr lang="ru-RU" sz="1400" b="1" dirty="0">
              <a:solidFill>
                <a:srgbClr val="003300"/>
              </a:solidFill>
              <a:cs typeface="Arial" pitchFamily="34" charset="0"/>
            </a:endParaRPr>
          </a:p>
          <a:p>
            <a:pPr algn="ctr"/>
            <a:r>
              <a:rPr lang="ru-RU" b="1" dirty="0">
                <a:solidFill>
                  <a:srgbClr val="003300"/>
                </a:solidFill>
                <a:cs typeface="Arial" pitchFamily="34" charset="0"/>
              </a:rPr>
              <a:t>-со значительным количеством царапин на спине;</a:t>
            </a:r>
          </a:p>
          <a:p>
            <a:pPr algn="ctr"/>
            <a:endParaRPr lang="ru-RU" sz="1400" b="1" dirty="0">
              <a:solidFill>
                <a:srgbClr val="003300"/>
              </a:solidFill>
              <a:cs typeface="Arial" pitchFamily="34" charset="0"/>
            </a:endParaRPr>
          </a:p>
          <a:p>
            <a:pPr algn="ctr">
              <a:buFontTx/>
              <a:buChar char="-"/>
            </a:pPr>
            <a:r>
              <a:rPr lang="ru-RU" b="1" dirty="0">
                <a:solidFill>
                  <a:srgbClr val="003300"/>
                </a:solidFill>
                <a:cs typeface="Arial" pitchFamily="34" charset="0"/>
              </a:rPr>
              <a:t>с переломами голени и крыльев, при наличии обнаженных костей;</a:t>
            </a:r>
          </a:p>
          <a:p>
            <a:pPr algn="ctr">
              <a:buFontTx/>
              <a:buChar char="-"/>
            </a:pPr>
            <a:endParaRPr lang="ru-RU" sz="1400" b="1" dirty="0">
              <a:solidFill>
                <a:srgbClr val="003300"/>
              </a:solidFill>
              <a:cs typeface="Arial" pitchFamily="34" charset="0"/>
            </a:endParaRPr>
          </a:p>
          <a:p>
            <a:pPr algn="ctr">
              <a:buFontTx/>
              <a:buChar char="-"/>
            </a:pPr>
            <a:r>
              <a:rPr lang="ru-RU" b="1" dirty="0">
                <a:solidFill>
                  <a:srgbClr val="003300"/>
                </a:solidFill>
                <a:cs typeface="Arial" pitchFamily="34" charset="0"/>
              </a:rPr>
              <a:t>с искривлениями спины и грудной кости;</a:t>
            </a:r>
          </a:p>
          <a:p>
            <a:pPr algn="ctr">
              <a:buFontTx/>
              <a:buChar char="-"/>
            </a:pPr>
            <a:endParaRPr lang="ru-RU" sz="1400" b="1" dirty="0">
              <a:solidFill>
                <a:srgbClr val="003300"/>
              </a:solidFill>
              <a:cs typeface="Arial" pitchFamily="34" charset="0"/>
            </a:endParaRPr>
          </a:p>
          <a:p>
            <a:pPr algn="ctr">
              <a:buFontTx/>
              <a:buChar char="-"/>
            </a:pPr>
            <a:r>
              <a:rPr lang="ru-RU" b="1" dirty="0">
                <a:solidFill>
                  <a:srgbClr val="003300"/>
                </a:solidFill>
                <a:cs typeface="Arial" pitchFamily="34" charset="0"/>
              </a:rPr>
              <a:t>с холодильными ожогами;</a:t>
            </a:r>
          </a:p>
          <a:p>
            <a:pPr algn="ctr">
              <a:buFontTx/>
              <a:buChar char="-"/>
            </a:pPr>
            <a:endParaRPr lang="ru-RU" sz="1400" b="1" dirty="0">
              <a:solidFill>
                <a:srgbClr val="003300"/>
              </a:solidFill>
              <a:cs typeface="Arial" pitchFamily="34" charset="0"/>
            </a:endParaRPr>
          </a:p>
          <a:p>
            <a:pPr algn="ctr">
              <a:buFontTx/>
              <a:buChar char="-"/>
            </a:pPr>
            <a:r>
              <a:rPr lang="ru-RU" b="1" dirty="0">
                <a:solidFill>
                  <a:srgbClr val="003300"/>
                </a:solidFill>
                <a:cs typeface="Arial" pitchFamily="34" charset="0"/>
              </a:rPr>
              <a:t>имеющие темную пигментацию.</a:t>
            </a:r>
          </a:p>
          <a:p>
            <a:pPr algn="ctr"/>
            <a:endParaRPr lang="ru-RU" b="1" dirty="0">
              <a:solidFill>
                <a:srgbClr val="003300"/>
              </a:solidFill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265238"/>
          </a:xfrm>
        </p:spPr>
        <p:txBody>
          <a:bodyPr>
            <a:noAutofit/>
          </a:bodyPr>
          <a:lstStyle/>
          <a:p>
            <a:r>
              <a:rPr lang="ru-RU" sz="1800" b="1" i="1" cap="all" dirty="0">
                <a:solidFill>
                  <a:srgbClr val="C00000"/>
                </a:solidFill>
                <a:ea typeface="Times New Roman" pitchFamily="18" charset="0"/>
                <a:cs typeface="Times New Roman" pitchFamily="18" charset="0"/>
              </a:rPr>
              <a:t>Свежесть</a:t>
            </a:r>
            <a:r>
              <a:rPr lang="ru-RU" sz="1800" b="1" i="1" dirty="0">
                <a:solidFill>
                  <a:srgbClr val="C00000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800" b="1" i="1" dirty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(п.3.1. ГОСТ 7269-2015 «Мясо. Методы отбора образцов и органолептические методы определения свежести») – </a:t>
            </a:r>
            <a:r>
              <a:rPr lang="ru-RU" sz="1800" b="1" i="1" dirty="0">
                <a:solidFill>
                  <a:schemeClr val="accent6">
                    <a:lumMod val="50000"/>
                  </a:schemeClr>
                </a:solidFill>
                <a:ea typeface="Times New Roman" pitchFamily="18" charset="0"/>
                <a:cs typeface="Times New Roman" pitchFamily="18" charset="0"/>
              </a:rPr>
              <a:t>свойство мяса и субпродуктов, характеризующее его доброкачественность по следующим признакам: внешний вид, цвет, запах и консистенция, состояние жира и сухожилий.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44780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>
                <a:solidFill>
                  <a:schemeClr val="accent5">
                    <a:lumMod val="50000"/>
                  </a:schemeClr>
                </a:solidFill>
              </a:rPr>
              <a:t>п.5.11 Характерные признаки мяса свежего, сомнительной свежести и несвежего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6270" y="2209800"/>
          <a:ext cx="9045528" cy="439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613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13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13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13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Наименование</a:t>
                      </a:r>
                      <a:r>
                        <a:rPr lang="ru-RU" b="1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показателя</a:t>
                      </a:r>
                      <a:endParaRPr lang="ru-RU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Характерные признаки мяса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свежего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сомнительной свежести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несвежего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Внешний вид и цвет поверхности, туши, полутуши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Туши, полутуши, имеют корочку подсыхания, бледно-розового или бледно-красного,</a:t>
                      </a:r>
                      <a:r>
                        <a:rPr lang="ru-RU" baseline="0" dirty="0"/>
                        <a:t> или темно-красного цвета; у размороженных туш, полутуш – красного цвета, жир мягкий, частично окрашен в ярко-красный цвет.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Местами увлажнена, местами липкая, потемневшая, темно-красная.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Сильно подсохшая, покрытая слизью серовато-коричневого цвета</a:t>
                      </a:r>
                      <a:r>
                        <a:rPr lang="ru-RU" baseline="0" dirty="0"/>
                        <a:t> или плесенью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2272" y="228600"/>
          <a:ext cx="9045528" cy="6588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613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13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13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13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Наименование</a:t>
                      </a:r>
                      <a:r>
                        <a:rPr lang="ru-RU" b="1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показателя</a:t>
                      </a:r>
                      <a:endParaRPr lang="ru-RU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Характерные признаки мяса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свежего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сомнительной свежести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несвежего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Мышцы</a:t>
                      </a:r>
                      <a:r>
                        <a:rPr lang="ru-RU" b="1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на разрезе</a:t>
                      </a:r>
                      <a:endParaRPr lang="ru-RU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Слегка влажные; не оставляют</a:t>
                      </a:r>
                      <a:r>
                        <a:rPr lang="ru-RU" baseline="0" dirty="0"/>
                        <a:t> влажного пятна на фильтровальной бумаге. Цвет свойственный данному виду мяса. Для говядины – от светло-красного до темно-красного, для телятины – от бледно розового до розового, для свинины – от светло-розового до темно-розового, для баранины – от красного до красно-вишневого, для ягнятины - розовый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Влажные,</a:t>
                      </a:r>
                      <a:r>
                        <a:rPr lang="ru-RU" baseline="0" dirty="0"/>
                        <a:t> оставляют влажное пятно на фильтровальной бумаге, слегка липкие. Цвет: для говядины – темно-красный, для телятины – темно-розовый, для свинины – темно-розовый, для баранины – темно-красный, для ягнятины – темно-розовый.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Оставляют влажное пятно на фильтровальной бумаге. Цвет: для говядины – красно-коричневый, для телятины – темно-красный, для свинины – розово-коричневый, для баранины – красно-коричневый, для ягнятины – розово-коричневый.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br>
              <a:rPr lang="ru-RU" sz="1800" dirty="0">
                <a:latin typeface="Arial" pitchFamily="34" charset="0"/>
                <a:cs typeface="Arial" pitchFamily="34" charset="0"/>
              </a:rPr>
            </a:b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228600" y="152400"/>
          <a:ext cx="8763000" cy="6629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930226" y="2478257"/>
            <a:ext cx="8039100" cy="1028701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2272" y="513080"/>
          <a:ext cx="9045528" cy="558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613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13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13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13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Наименование</a:t>
                      </a:r>
                      <a:r>
                        <a:rPr lang="ru-RU" b="1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показателя</a:t>
                      </a:r>
                      <a:endParaRPr lang="ru-RU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Характерные признаки мяса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свежего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сомнительной свежести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несвежего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Консистенция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Плотная, упругая. У размороженного мяса – менее плотная, менее упругая. Образующаяся при надавливании ямка быстро выравнивается.</a:t>
                      </a:r>
                      <a:r>
                        <a:rPr lang="ru-RU" baseline="0" dirty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Менее плотная, менее упругая. У размороженного мяса слегка рыхлая. Образующаяся при надавливании пальцем ямка медленно выравнивается – в течение минуты.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Рыхлая.</a:t>
                      </a:r>
                      <a:r>
                        <a:rPr lang="ru-RU" baseline="0" dirty="0"/>
                        <a:t> У размороженного мяса – рыхлая. Образующаяся при надавливании пальцем ямка не выравнивается.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Запах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Специфический. Свойственный для каждого вида свежего, доброкачественного мяса.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Слегка кисловатый, или быстро улетучивающийся легкий затхлый запах.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Кислый</a:t>
                      </a:r>
                      <a:r>
                        <a:rPr lang="ru-RU" baseline="0" dirty="0"/>
                        <a:t> </a:t>
                      </a:r>
                      <a:r>
                        <a:rPr lang="ru-RU" dirty="0"/>
                        <a:t>или затхлый,</a:t>
                      </a:r>
                      <a:r>
                        <a:rPr lang="ru-RU" baseline="0" dirty="0"/>
                        <a:t> или слабо гнилостный.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84404" y="604520"/>
          <a:ext cx="8961124" cy="5491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402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02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402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402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Наименование</a:t>
                      </a:r>
                      <a:r>
                        <a:rPr lang="ru-RU" b="1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показателя</a:t>
                      </a:r>
                      <a:endParaRPr lang="ru-RU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Характерные признаки мяса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свежего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сомнительной свежести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несвежего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Состояние</a:t>
                      </a:r>
                      <a:r>
                        <a:rPr lang="ru-RU" b="1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жира (цвет, запах, консистенция)</a:t>
                      </a:r>
                      <a:endParaRPr lang="ru-RU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Жир не имеет запах осаливания, или прогоркания;</a:t>
                      </a:r>
                      <a:r>
                        <a:rPr lang="ru-RU" sz="1600" baseline="0" dirty="0"/>
                        <a:t> говяжий – белый, желтоватый или желтый цвет; консистенция плотная, при раздавливании крошится; свиной – белый или бледно-розовый цвет, консистенция – плотная, эластичная; бараний – белый цвет, консистенция – плотная; ягнятины – белый или желтоватый цвет, консистенция – плотная.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Жир всех видов животных имеет серовато-матовый оттенок, слегка липнет к пальцам; может иметь легкий запах осаливания; консистенция – менее плотная. У размороженного</a:t>
                      </a:r>
                      <a:r>
                        <a:rPr lang="ru-RU" sz="1600" baseline="0" dirty="0"/>
                        <a:t> мяса консистенция жира слегка рыхлая.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Жир всех видов животных имеет серовато-матовый цвет, при надавливании мажется. Жир может быть покрыт небольшим количеством плесени. Запах прогорклый. Консистенция – рыхлая. У размороженного мяса консистенция – рыхлая, осалившаяся.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6200" y="513080"/>
          <a:ext cx="8961124" cy="558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402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02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402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402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Наименование</a:t>
                      </a:r>
                      <a:r>
                        <a:rPr lang="ru-RU" b="1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показателя</a:t>
                      </a:r>
                      <a:endParaRPr lang="ru-RU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Характерные признаки мяса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свежего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сомнительной свежести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несвежего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Состояние сухожилий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Сухожилия упругие, плотные,</a:t>
                      </a:r>
                      <a:r>
                        <a:rPr lang="ru-RU" sz="1600" baseline="0" dirty="0"/>
                        <a:t> поверхность суставов гладкая,, блестящая, от светло-розового до темно-красного цвета. У размороженного мяса – сухожилия менее плотные, рыхлые, поверхность суставов гладкая, блестящая, темно-красного цвета.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Сухожилия менее плотные, матово-белого цвета;</a:t>
                      </a:r>
                      <a:r>
                        <a:rPr lang="ru-RU" sz="1600" baseline="0" dirty="0"/>
                        <a:t> суставные поверхности слегка покрыты слизью.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Сухожилия размягчены; сероватого цвета; суставные поверхности</a:t>
                      </a:r>
                      <a:r>
                        <a:rPr lang="ru-RU" sz="1600" baseline="0" dirty="0"/>
                        <a:t> покрыты слизью.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Прозрачность и запах бульона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Прозрачный, с выраженным запахом свежего, доброкачественного мяса.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Слегка мутноватый, с запахом не свойственным свежему бульону,</a:t>
                      </a:r>
                      <a:r>
                        <a:rPr lang="ru-RU" sz="1600" baseline="0" dirty="0"/>
                        <a:t> со слабо ощутимым затхлым запахом.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Мутный, с большим количеством хлопьев, с резким неприятным, гнилостным запахом.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285728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2500306"/>
            <a:ext cx="9144000" cy="785813"/>
          </a:xfrm>
        </p:spPr>
        <p:txBody>
          <a:bodyPr>
            <a:noAutofit/>
          </a:bodyPr>
          <a:lstStyle/>
          <a:p>
            <a:r>
              <a:rPr lang="ru-RU" sz="2400" b="1" i="1" dirty="0">
                <a:latin typeface="Arial" pitchFamily="34" charset="0"/>
                <a:cs typeface="Arial" pitchFamily="34" charset="0"/>
              </a:rPr>
              <a:t>Изменения, происходящие в мясе после убоя. Пороки мяса.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285728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1285860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Созревание мяса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представляет собой совокупность сложных биохимических процессов  в мышечной ткани и изменений физико-коллоидной структуры белка, протекающих под действием его собственных ферментов.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Процессы, происходящие в мышечной ткани после убоя животного, можно условно подразделить на </a:t>
            </a:r>
            <a:r>
              <a:rPr kumimoji="0" lang="ru-RU" sz="24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следующие фазы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-охлаждение,</a:t>
            </a:r>
          </a:p>
          <a:p>
            <a:pPr marL="457200" marR="0" lvl="1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-послеубойное окоченение, </a:t>
            </a:r>
          </a:p>
          <a:p>
            <a:pPr marL="457200" marR="0" lvl="1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-созревание, </a:t>
            </a:r>
          </a:p>
          <a:p>
            <a:pPr marL="457200" marR="0" lvl="1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-автолиз.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285728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00034" y="951566"/>
          <a:ext cx="8143932" cy="46872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439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87234">
                <a:tc>
                  <a:txBody>
                    <a:bodyPr/>
                    <a:lstStyle/>
                    <a:p>
                      <a:pPr algn="ctr"/>
                      <a:r>
                        <a:rPr lang="ru-RU" sz="3200" b="1" i="1" dirty="0">
                          <a:latin typeface="Arial" pitchFamily="34" charset="0"/>
                          <a:cs typeface="Arial" pitchFamily="34" charset="0"/>
                        </a:rPr>
                        <a:t>Охлаждение</a:t>
                      </a:r>
                    </a:p>
                    <a:p>
                      <a:pPr algn="ctr"/>
                      <a:endParaRPr lang="ru-RU" sz="2800" b="0" i="1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sz="2800" b="0" i="1" dirty="0">
                          <a:latin typeface="Arial" pitchFamily="34" charset="0"/>
                          <a:cs typeface="Arial" pitchFamily="34" charset="0"/>
                        </a:rPr>
                        <a:t>1.температура туши снижается до</a:t>
                      </a:r>
                      <a:r>
                        <a:rPr lang="ru-RU" sz="2800" b="0" i="1" baseline="0" dirty="0">
                          <a:latin typeface="Arial" pitchFamily="34" charset="0"/>
                          <a:cs typeface="Arial" pitchFamily="34" charset="0"/>
                        </a:rPr>
                        <a:t> температуры внешней среды (+12°</a:t>
                      </a:r>
                      <a:r>
                        <a:rPr lang="en-US" sz="2800" b="0" i="1" baseline="0" dirty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ru-RU" sz="2800" b="0" i="1" baseline="0" dirty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  <a:p>
                      <a:pPr algn="ctr"/>
                      <a:endParaRPr lang="ru-RU" sz="2800" b="0" i="1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sz="2800" b="0" i="1" dirty="0">
                          <a:latin typeface="Arial" pitchFamily="34" charset="0"/>
                          <a:cs typeface="Arial" pitchFamily="34" charset="0"/>
                        </a:rPr>
                        <a:t>2.охлаждаются конечности, голова, наружные участки туши, внутренние слои туши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285728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5537" name="Rectangle 1"/>
          <p:cNvSpPr>
            <a:spLocks noChangeArrowheads="1"/>
          </p:cNvSpPr>
          <p:nvPr/>
        </p:nvSpPr>
        <p:spPr bwMode="auto">
          <a:xfrm>
            <a:off x="0" y="785794"/>
            <a:ext cx="91440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Окоченение  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Послеубойное  окоченение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туше развивается впервые часы после убоя животного. При этом мышцы становятся упругими и слегка укорачиваются. Это значительно увеличивает их жесткость и сопротивление на разрезе. Способность такого мяса к набуханию очень низкая.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 температуре  15–20 °С 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полное окоченение происходит 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через 3–5 ч 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после убоя животного,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 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 температуре 0–2°С 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через 18–20 ч.</a:t>
            </a:r>
            <a:endParaRPr kumimoji="0" lang="ru-RU" sz="2400" b="1" i="0" u="none" strike="noStrike" cap="none" normalizeH="0" baseline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285728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7585" name="Rectangle 1"/>
          <p:cNvSpPr>
            <a:spLocks noChangeArrowheads="1"/>
          </p:cNvSpPr>
          <p:nvPr/>
        </p:nvSpPr>
        <p:spPr bwMode="auto">
          <a:xfrm>
            <a:off x="0" y="3453846"/>
            <a:ext cx="9144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2.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Окоченение мышечной ткани обусловлено образованием из белков 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актина 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миозина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нерастворимого </a:t>
            </a:r>
            <a:r>
              <a:rPr kumimoji="0" lang="ru-RU" sz="2400" b="1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актомиозинового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комплекса (АМК).     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1037096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1.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В связи с тем что мышцы кислорода не получают и окислительные  процессы в них заторможены (возникает процесс гликолиза). В процессе анаэробного распада гликогена в мясе накапливаются избытки </a:t>
            </a:r>
            <a:r>
              <a:rPr lang="ru-RU" sz="2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молочной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и </a:t>
            </a:r>
            <a:r>
              <a:rPr lang="ru-RU" sz="2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фосфорной кислоты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. </a:t>
            </a:r>
          </a:p>
          <a:p>
            <a:pPr algn="ctr"/>
            <a: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Активная реакция среды (</a:t>
            </a:r>
            <a:r>
              <a:rPr lang="ru-RU" sz="24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рН</a:t>
            </a:r>
            <a: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 при этом изменяется от 7,26 до 6,02.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От накопления молочной кислоты наступает быстрое сокращение (окоченение) мускулатуры, сопровождающееся коагуляцией белка.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1"/>
          <p:cNvSpPr>
            <a:spLocks noChangeArrowheads="1"/>
          </p:cNvSpPr>
          <p:nvPr/>
        </p:nvSpPr>
        <p:spPr bwMode="auto">
          <a:xfrm>
            <a:off x="0" y="1047825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Вследствие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избыточного содержания 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молочной кислоты 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вначале наступает набухание мышечных волокон (оно сопровождается укорачиванием – окоченением мышц);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затем по мере увеличения концентрации молочной кислоты и коагуляции белка происходит размягчение волокон.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Свернувшиеся белки 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теряют свои коллоидные свойства, становятся неспособными связывать (удерживать) воду и лишаются своей дисперсной среды (воды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): 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вместо первоначального разбухания наступает сморщивание (съеживание) коллоидов клеток, и мышцы становятся мягкими (разрешение окоченения).</a:t>
            </a:r>
            <a:endParaRPr kumimoji="0" lang="ru-RU" sz="24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928670"/>
            <a:ext cx="91440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В результате накопления 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молочной, фосфорной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 и 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других кислот 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мясе увеличивается концентрация водородных ионов, вследствие чего к концу суток </a:t>
            </a:r>
            <a:r>
              <a:rPr kumimoji="0" lang="ru-RU" sz="2400" b="1" i="0" u="none" strike="noStrike" cap="none" normalizeH="0" baseline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рН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снижается до 5,8-5,7 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(и даже ниже).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>
              <a:ln>
                <a:noFill/>
              </a:ln>
              <a:solidFill>
                <a:srgbClr val="0066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rgbClr val="0066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Резко кислая среда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 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rgbClr val="0066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наличие неорганического фосфора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 считается 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причиной диссоциации  </a:t>
            </a:r>
            <a:r>
              <a:rPr kumimoji="0" lang="ru-RU" sz="24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актомиозинового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комплекса</a:t>
            </a:r>
            <a:r>
              <a:rPr kumimoji="0" lang="ru-RU" sz="2400" b="1" i="0" u="none" strike="noStrike" cap="none" normalizeH="0" dirty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(АМК) 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 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актин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 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миозин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Распад этого комплекса снимает явления окоченения и жесткости мяса. Следовательно, фазу окоченения от других фаз обособить нельзя и ее необходимо считать одним из этапов процесса созревания мяса.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457200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i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Тема 3. Правила проведения органолептической оценки качества туш сельскохозяйственных животных и птицы. Требования к органолептическим параметрам мясного сырья.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524000"/>
            <a:ext cx="914400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i="1" dirty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ГОСТ 9959-2015 «Мясо и мясные продукты. Общие условия проведения органолептической оценки»</a:t>
            </a:r>
          </a:p>
          <a:p>
            <a:pPr algn="ctr"/>
            <a:r>
              <a:rPr lang="ru-RU" sz="2000" b="1" i="1" dirty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ГОСТ 7269-2015 «Мясо. Методы отбора образцов и органолептические методы определения свежести»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i="1" dirty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ГОСТ 34120-2017 </a:t>
            </a:r>
            <a:r>
              <a:rPr kumimoji="0" lang="ru-RU" sz="2000" b="1" i="1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«Крупный рогатый скот для убоя. Говядина и телятина в тушах, полутушах и четвертинах. Технические условия»</a:t>
            </a:r>
            <a:endParaRPr lang="ru-RU" sz="2000" b="1" i="1" dirty="0">
              <a:solidFill>
                <a:srgbClr val="00206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ГОСТ 31476-2012 «Свиньи для убоя. Свинина в тушах и полутушах.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Технические условия»</a:t>
            </a:r>
            <a:endParaRPr kumimoji="0" lang="ru-RU" sz="2000" b="1" i="1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ГОСТ 31777-2012 «Овцы и козы для убоя. Баранина, ягнятина и козлятина в тушах. Технические условия»</a:t>
            </a:r>
            <a:endParaRPr kumimoji="0" lang="ru-RU" sz="2000" b="1" i="1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ГОСТ 31962-12013 «Мясо кур (тушки кур, цыплят-бройлеров и их части). Технические условия»</a:t>
            </a:r>
            <a:endParaRPr kumimoji="0" lang="ru-RU" sz="2000" b="1" i="1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ГОСТ 31816-2016 «Мясо гусей (тушки и их части). Технические условия»</a:t>
            </a:r>
            <a:endParaRPr kumimoji="0" lang="ru-RU" sz="2000" b="1" i="1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285728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357166"/>
            <a:ext cx="9144000" cy="785813"/>
          </a:xfrm>
        </p:spPr>
        <p:txBody>
          <a:bodyPr>
            <a:normAutofit/>
          </a:bodyPr>
          <a:lstStyle/>
          <a:p>
            <a:r>
              <a:rPr lang="ru-RU" sz="2800" b="1" i="1" dirty="0">
                <a:latin typeface="Arial" pitchFamily="34" charset="0"/>
                <a:cs typeface="Arial" pitchFamily="34" charset="0"/>
              </a:rPr>
              <a:t>Посмертное окоченение</a:t>
            </a:r>
          </a:p>
        </p:txBody>
      </p:sp>
      <p:pic>
        <p:nvPicPr>
          <p:cNvPr id="7" name="Рисунок 6" descr="1731_html_7d21050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1643050"/>
            <a:ext cx="7130924" cy="378621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</p:pic>
      <p:sp>
        <p:nvSpPr>
          <p:cNvPr id="14" name="Полилиния 13"/>
          <p:cNvSpPr/>
          <p:nvPr/>
        </p:nvSpPr>
        <p:spPr>
          <a:xfrm>
            <a:off x="1233517" y="2262193"/>
            <a:ext cx="1357283" cy="1319207"/>
          </a:xfrm>
          <a:custGeom>
            <a:avLst/>
            <a:gdLst>
              <a:gd name="connsiteX0" fmla="*/ 1300738 w 1305602"/>
              <a:gd name="connsiteY0" fmla="*/ 141817 h 1304273"/>
              <a:gd name="connsiteX1" fmla="*/ 1135368 w 1305602"/>
              <a:gd name="connsiteY1" fmla="*/ 136953 h 1304273"/>
              <a:gd name="connsiteX2" fmla="*/ 1101321 w 1305602"/>
              <a:gd name="connsiteY2" fmla="*/ 132090 h 1304273"/>
              <a:gd name="connsiteX3" fmla="*/ 1072138 w 1305602"/>
              <a:gd name="connsiteY3" fmla="*/ 122362 h 1304273"/>
              <a:gd name="connsiteX4" fmla="*/ 1038091 w 1305602"/>
              <a:gd name="connsiteY4" fmla="*/ 102907 h 1304273"/>
              <a:gd name="connsiteX5" fmla="*/ 1023500 w 1305602"/>
              <a:gd name="connsiteY5" fmla="*/ 98043 h 1304273"/>
              <a:gd name="connsiteX6" fmla="*/ 1008908 w 1305602"/>
              <a:gd name="connsiteY6" fmla="*/ 88315 h 1304273"/>
              <a:gd name="connsiteX7" fmla="*/ 994317 w 1305602"/>
              <a:gd name="connsiteY7" fmla="*/ 83451 h 1304273"/>
              <a:gd name="connsiteX8" fmla="*/ 974862 w 1305602"/>
              <a:gd name="connsiteY8" fmla="*/ 73724 h 1304273"/>
              <a:gd name="connsiteX9" fmla="*/ 931087 w 1305602"/>
              <a:gd name="connsiteY9" fmla="*/ 63996 h 1304273"/>
              <a:gd name="connsiteX10" fmla="*/ 824083 w 1305602"/>
              <a:gd name="connsiteY10" fmla="*/ 59132 h 1304273"/>
              <a:gd name="connsiteX11" fmla="*/ 785172 w 1305602"/>
              <a:gd name="connsiteY11" fmla="*/ 49404 h 1304273"/>
              <a:gd name="connsiteX12" fmla="*/ 765717 w 1305602"/>
              <a:gd name="connsiteY12" fmla="*/ 44541 h 1304273"/>
              <a:gd name="connsiteX13" fmla="*/ 751125 w 1305602"/>
              <a:gd name="connsiteY13" fmla="*/ 34813 h 1304273"/>
              <a:gd name="connsiteX14" fmla="*/ 478751 w 1305602"/>
              <a:gd name="connsiteY14" fmla="*/ 20221 h 1304273"/>
              <a:gd name="connsiteX15" fmla="*/ 434976 w 1305602"/>
              <a:gd name="connsiteY15" fmla="*/ 10494 h 1304273"/>
              <a:gd name="connsiteX16" fmla="*/ 420385 w 1305602"/>
              <a:gd name="connsiteY16" fmla="*/ 5630 h 1304273"/>
              <a:gd name="connsiteX17" fmla="*/ 362019 w 1305602"/>
              <a:gd name="connsiteY17" fmla="*/ 10494 h 1304273"/>
              <a:gd name="connsiteX18" fmla="*/ 347427 w 1305602"/>
              <a:gd name="connsiteY18" fmla="*/ 15358 h 1304273"/>
              <a:gd name="connsiteX19" fmla="*/ 264742 w 1305602"/>
              <a:gd name="connsiteY19" fmla="*/ 20221 h 1304273"/>
              <a:gd name="connsiteX20" fmla="*/ 250151 w 1305602"/>
              <a:gd name="connsiteY20" fmla="*/ 25085 h 1304273"/>
              <a:gd name="connsiteX21" fmla="*/ 240423 w 1305602"/>
              <a:gd name="connsiteY21" fmla="*/ 39677 h 1304273"/>
              <a:gd name="connsiteX22" fmla="*/ 225832 w 1305602"/>
              <a:gd name="connsiteY22" fmla="*/ 54268 h 1304273"/>
              <a:gd name="connsiteX23" fmla="*/ 196649 w 1305602"/>
              <a:gd name="connsiteY23" fmla="*/ 73724 h 1304273"/>
              <a:gd name="connsiteX24" fmla="*/ 182057 w 1305602"/>
              <a:gd name="connsiteY24" fmla="*/ 83451 h 1304273"/>
              <a:gd name="connsiteX25" fmla="*/ 172330 w 1305602"/>
              <a:gd name="connsiteY25" fmla="*/ 98043 h 1304273"/>
              <a:gd name="connsiteX26" fmla="*/ 157738 w 1305602"/>
              <a:gd name="connsiteY26" fmla="*/ 107770 h 1304273"/>
              <a:gd name="connsiteX27" fmla="*/ 138283 w 1305602"/>
              <a:gd name="connsiteY27" fmla="*/ 161273 h 1304273"/>
              <a:gd name="connsiteX28" fmla="*/ 118827 w 1305602"/>
              <a:gd name="connsiteY28" fmla="*/ 190456 h 1304273"/>
              <a:gd name="connsiteX29" fmla="*/ 113964 w 1305602"/>
              <a:gd name="connsiteY29" fmla="*/ 205047 h 1304273"/>
              <a:gd name="connsiteX30" fmla="*/ 94508 w 1305602"/>
              <a:gd name="connsiteY30" fmla="*/ 234230 h 1304273"/>
              <a:gd name="connsiteX31" fmla="*/ 84781 w 1305602"/>
              <a:gd name="connsiteY31" fmla="*/ 248821 h 1304273"/>
              <a:gd name="connsiteX32" fmla="*/ 70189 w 1305602"/>
              <a:gd name="connsiteY32" fmla="*/ 278004 h 1304273"/>
              <a:gd name="connsiteX33" fmla="*/ 55598 w 1305602"/>
              <a:gd name="connsiteY33" fmla="*/ 287732 h 1304273"/>
              <a:gd name="connsiteX34" fmla="*/ 45870 w 1305602"/>
              <a:gd name="connsiteY34" fmla="*/ 316915 h 1304273"/>
              <a:gd name="connsiteX35" fmla="*/ 31279 w 1305602"/>
              <a:gd name="connsiteY35" fmla="*/ 370417 h 1304273"/>
              <a:gd name="connsiteX36" fmla="*/ 26415 w 1305602"/>
              <a:gd name="connsiteY36" fmla="*/ 385009 h 1304273"/>
              <a:gd name="connsiteX37" fmla="*/ 16687 w 1305602"/>
              <a:gd name="connsiteY37" fmla="*/ 399600 h 1304273"/>
              <a:gd name="connsiteX38" fmla="*/ 11823 w 1305602"/>
              <a:gd name="connsiteY38" fmla="*/ 414192 h 1304273"/>
              <a:gd name="connsiteX39" fmla="*/ 2096 w 1305602"/>
              <a:gd name="connsiteY39" fmla="*/ 428783 h 1304273"/>
              <a:gd name="connsiteX40" fmla="*/ 6959 w 1305602"/>
              <a:gd name="connsiteY40" fmla="*/ 613609 h 1304273"/>
              <a:gd name="connsiteX41" fmla="*/ 26415 w 1305602"/>
              <a:gd name="connsiteY41" fmla="*/ 642792 h 1304273"/>
              <a:gd name="connsiteX42" fmla="*/ 41006 w 1305602"/>
              <a:gd name="connsiteY42" fmla="*/ 671975 h 1304273"/>
              <a:gd name="connsiteX43" fmla="*/ 45870 w 1305602"/>
              <a:gd name="connsiteY43" fmla="*/ 686566 h 1304273"/>
              <a:gd name="connsiteX44" fmla="*/ 55598 w 1305602"/>
              <a:gd name="connsiteY44" fmla="*/ 701158 h 1304273"/>
              <a:gd name="connsiteX45" fmla="*/ 60462 w 1305602"/>
              <a:gd name="connsiteY45" fmla="*/ 715749 h 1304273"/>
              <a:gd name="connsiteX46" fmla="*/ 89645 w 1305602"/>
              <a:gd name="connsiteY46" fmla="*/ 744932 h 1304273"/>
              <a:gd name="connsiteX47" fmla="*/ 109100 w 1305602"/>
              <a:gd name="connsiteY47" fmla="*/ 774115 h 1304273"/>
              <a:gd name="connsiteX48" fmla="*/ 143147 w 1305602"/>
              <a:gd name="connsiteY48" fmla="*/ 783843 h 1304273"/>
              <a:gd name="connsiteX49" fmla="*/ 172330 w 1305602"/>
              <a:gd name="connsiteY49" fmla="*/ 798434 h 1304273"/>
              <a:gd name="connsiteX50" fmla="*/ 196649 w 1305602"/>
              <a:gd name="connsiteY50" fmla="*/ 817890 h 1304273"/>
              <a:gd name="connsiteX51" fmla="*/ 225832 w 1305602"/>
              <a:gd name="connsiteY51" fmla="*/ 837345 h 1304273"/>
              <a:gd name="connsiteX52" fmla="*/ 245287 w 1305602"/>
              <a:gd name="connsiteY52" fmla="*/ 866528 h 1304273"/>
              <a:gd name="connsiteX53" fmla="*/ 250151 w 1305602"/>
              <a:gd name="connsiteY53" fmla="*/ 881119 h 1304273"/>
              <a:gd name="connsiteX54" fmla="*/ 264742 w 1305602"/>
              <a:gd name="connsiteY54" fmla="*/ 890847 h 1304273"/>
              <a:gd name="connsiteX55" fmla="*/ 274470 w 1305602"/>
              <a:gd name="connsiteY55" fmla="*/ 905439 h 1304273"/>
              <a:gd name="connsiteX56" fmla="*/ 293925 w 1305602"/>
              <a:gd name="connsiteY56" fmla="*/ 910302 h 1304273"/>
              <a:gd name="connsiteX57" fmla="*/ 323108 w 1305602"/>
              <a:gd name="connsiteY57" fmla="*/ 920030 h 1304273"/>
              <a:gd name="connsiteX58" fmla="*/ 337700 w 1305602"/>
              <a:gd name="connsiteY58" fmla="*/ 924894 h 1304273"/>
              <a:gd name="connsiteX59" fmla="*/ 357155 w 1305602"/>
              <a:gd name="connsiteY59" fmla="*/ 954077 h 1304273"/>
              <a:gd name="connsiteX60" fmla="*/ 376610 w 1305602"/>
              <a:gd name="connsiteY60" fmla="*/ 983260 h 1304273"/>
              <a:gd name="connsiteX61" fmla="*/ 391202 w 1305602"/>
              <a:gd name="connsiteY61" fmla="*/ 1022170 h 1304273"/>
              <a:gd name="connsiteX62" fmla="*/ 396066 w 1305602"/>
              <a:gd name="connsiteY62" fmla="*/ 1036762 h 1304273"/>
              <a:gd name="connsiteX63" fmla="*/ 425249 w 1305602"/>
              <a:gd name="connsiteY63" fmla="*/ 1041626 h 1304273"/>
              <a:gd name="connsiteX64" fmla="*/ 449568 w 1305602"/>
              <a:gd name="connsiteY64" fmla="*/ 1065945 h 1304273"/>
              <a:gd name="connsiteX65" fmla="*/ 478751 w 1305602"/>
              <a:gd name="connsiteY65" fmla="*/ 1090264 h 1304273"/>
              <a:gd name="connsiteX66" fmla="*/ 483615 w 1305602"/>
              <a:gd name="connsiteY66" fmla="*/ 1104856 h 1304273"/>
              <a:gd name="connsiteX67" fmla="*/ 493342 w 1305602"/>
              <a:gd name="connsiteY67" fmla="*/ 1250770 h 1304273"/>
              <a:gd name="connsiteX68" fmla="*/ 517662 w 1305602"/>
              <a:gd name="connsiteY68" fmla="*/ 1275090 h 1304273"/>
              <a:gd name="connsiteX69" fmla="*/ 541981 w 1305602"/>
              <a:gd name="connsiteY69" fmla="*/ 1304273 h 1304273"/>
              <a:gd name="connsiteX70" fmla="*/ 556572 w 1305602"/>
              <a:gd name="connsiteY70" fmla="*/ 1299409 h 1304273"/>
              <a:gd name="connsiteX71" fmla="*/ 566300 w 1305602"/>
              <a:gd name="connsiteY71" fmla="*/ 1284817 h 1304273"/>
              <a:gd name="connsiteX72" fmla="*/ 580891 w 1305602"/>
              <a:gd name="connsiteY72" fmla="*/ 1275090 h 1304273"/>
              <a:gd name="connsiteX73" fmla="*/ 605210 w 1305602"/>
              <a:gd name="connsiteY73" fmla="*/ 1245907 h 1304273"/>
              <a:gd name="connsiteX74" fmla="*/ 619802 w 1305602"/>
              <a:gd name="connsiteY74" fmla="*/ 1236179 h 1304273"/>
              <a:gd name="connsiteX75" fmla="*/ 629530 w 1305602"/>
              <a:gd name="connsiteY75" fmla="*/ 1206996 h 1304273"/>
              <a:gd name="connsiteX76" fmla="*/ 634393 w 1305602"/>
              <a:gd name="connsiteY76" fmla="*/ 1192404 h 1304273"/>
              <a:gd name="connsiteX77" fmla="*/ 644121 w 1305602"/>
              <a:gd name="connsiteY77" fmla="*/ 1177813 h 1304273"/>
              <a:gd name="connsiteX78" fmla="*/ 648985 w 1305602"/>
              <a:gd name="connsiteY78" fmla="*/ 1163221 h 1304273"/>
              <a:gd name="connsiteX79" fmla="*/ 678168 w 1305602"/>
              <a:gd name="connsiteY79" fmla="*/ 1138902 h 1304273"/>
              <a:gd name="connsiteX80" fmla="*/ 687896 w 1305602"/>
              <a:gd name="connsiteY80" fmla="*/ 1124311 h 1304273"/>
              <a:gd name="connsiteX81" fmla="*/ 717079 w 1305602"/>
              <a:gd name="connsiteY81" fmla="*/ 1095128 h 1304273"/>
              <a:gd name="connsiteX82" fmla="*/ 731670 w 1305602"/>
              <a:gd name="connsiteY82" fmla="*/ 1051353 h 1304273"/>
              <a:gd name="connsiteX83" fmla="*/ 736534 w 1305602"/>
              <a:gd name="connsiteY83" fmla="*/ 1036762 h 1304273"/>
              <a:gd name="connsiteX84" fmla="*/ 741398 w 1305602"/>
              <a:gd name="connsiteY84" fmla="*/ 1012443 h 1304273"/>
              <a:gd name="connsiteX85" fmla="*/ 790036 w 1305602"/>
              <a:gd name="connsiteY85" fmla="*/ 954077 h 1304273"/>
              <a:gd name="connsiteX86" fmla="*/ 804627 w 1305602"/>
              <a:gd name="connsiteY86" fmla="*/ 939485 h 1304273"/>
              <a:gd name="connsiteX87" fmla="*/ 814355 w 1305602"/>
              <a:gd name="connsiteY87" fmla="*/ 924894 h 1304273"/>
              <a:gd name="connsiteX88" fmla="*/ 824083 w 1305602"/>
              <a:gd name="connsiteY88" fmla="*/ 895711 h 1304273"/>
              <a:gd name="connsiteX89" fmla="*/ 833810 w 1305602"/>
              <a:gd name="connsiteY89" fmla="*/ 881119 h 1304273"/>
              <a:gd name="connsiteX90" fmla="*/ 848402 w 1305602"/>
              <a:gd name="connsiteY90" fmla="*/ 851936 h 1304273"/>
              <a:gd name="connsiteX91" fmla="*/ 862993 w 1305602"/>
              <a:gd name="connsiteY91" fmla="*/ 842209 h 1304273"/>
              <a:gd name="connsiteX92" fmla="*/ 872721 w 1305602"/>
              <a:gd name="connsiteY92" fmla="*/ 813026 h 1304273"/>
              <a:gd name="connsiteX93" fmla="*/ 897040 w 1305602"/>
              <a:gd name="connsiteY93" fmla="*/ 783843 h 1304273"/>
              <a:gd name="connsiteX94" fmla="*/ 926223 w 1305602"/>
              <a:gd name="connsiteY94" fmla="*/ 759524 h 1304273"/>
              <a:gd name="connsiteX95" fmla="*/ 940815 w 1305602"/>
              <a:gd name="connsiteY95" fmla="*/ 730341 h 1304273"/>
              <a:gd name="connsiteX96" fmla="*/ 950542 w 1305602"/>
              <a:gd name="connsiteY96" fmla="*/ 701158 h 1304273"/>
              <a:gd name="connsiteX97" fmla="*/ 955406 w 1305602"/>
              <a:gd name="connsiteY97" fmla="*/ 686566 h 1304273"/>
              <a:gd name="connsiteX98" fmla="*/ 974862 w 1305602"/>
              <a:gd name="connsiteY98" fmla="*/ 657383 h 1304273"/>
              <a:gd name="connsiteX99" fmla="*/ 979725 w 1305602"/>
              <a:gd name="connsiteY99" fmla="*/ 642792 h 1304273"/>
              <a:gd name="connsiteX100" fmla="*/ 989453 w 1305602"/>
              <a:gd name="connsiteY100" fmla="*/ 628200 h 1304273"/>
              <a:gd name="connsiteX101" fmla="*/ 1033227 w 1305602"/>
              <a:gd name="connsiteY101" fmla="*/ 589290 h 1304273"/>
              <a:gd name="connsiteX102" fmla="*/ 1057547 w 1305602"/>
              <a:gd name="connsiteY102" fmla="*/ 564970 h 1304273"/>
              <a:gd name="connsiteX103" fmla="*/ 1081866 w 1305602"/>
              <a:gd name="connsiteY103" fmla="*/ 540651 h 1304273"/>
              <a:gd name="connsiteX104" fmla="*/ 1091593 w 1305602"/>
              <a:gd name="connsiteY104" fmla="*/ 526060 h 1304273"/>
              <a:gd name="connsiteX105" fmla="*/ 1106185 w 1305602"/>
              <a:gd name="connsiteY105" fmla="*/ 511468 h 1304273"/>
              <a:gd name="connsiteX106" fmla="*/ 1111049 w 1305602"/>
              <a:gd name="connsiteY106" fmla="*/ 496877 h 1304273"/>
              <a:gd name="connsiteX107" fmla="*/ 1115913 w 1305602"/>
              <a:gd name="connsiteY107" fmla="*/ 453102 h 1304273"/>
              <a:gd name="connsiteX108" fmla="*/ 1125640 w 1305602"/>
              <a:gd name="connsiteY108" fmla="*/ 438511 h 1304273"/>
              <a:gd name="connsiteX109" fmla="*/ 1140232 w 1305602"/>
              <a:gd name="connsiteY109" fmla="*/ 409328 h 1304273"/>
              <a:gd name="connsiteX110" fmla="*/ 1154823 w 1305602"/>
              <a:gd name="connsiteY110" fmla="*/ 399600 h 1304273"/>
              <a:gd name="connsiteX111" fmla="*/ 1169415 w 1305602"/>
              <a:gd name="connsiteY111" fmla="*/ 370417 h 1304273"/>
              <a:gd name="connsiteX112" fmla="*/ 1174279 w 1305602"/>
              <a:gd name="connsiteY112" fmla="*/ 355826 h 1304273"/>
              <a:gd name="connsiteX113" fmla="*/ 1203462 w 1305602"/>
              <a:gd name="connsiteY113" fmla="*/ 326643 h 1304273"/>
              <a:gd name="connsiteX114" fmla="*/ 1227781 w 1305602"/>
              <a:gd name="connsiteY114" fmla="*/ 282868 h 1304273"/>
              <a:gd name="connsiteX115" fmla="*/ 1252100 w 1305602"/>
              <a:gd name="connsiteY115" fmla="*/ 253685 h 1304273"/>
              <a:gd name="connsiteX116" fmla="*/ 1256964 w 1305602"/>
              <a:gd name="connsiteY116" fmla="*/ 239094 h 1304273"/>
              <a:gd name="connsiteX117" fmla="*/ 1266691 w 1305602"/>
              <a:gd name="connsiteY117" fmla="*/ 224502 h 1304273"/>
              <a:gd name="connsiteX118" fmla="*/ 1271555 w 1305602"/>
              <a:gd name="connsiteY118" fmla="*/ 209911 h 1304273"/>
              <a:gd name="connsiteX119" fmla="*/ 1295874 w 1305602"/>
              <a:gd name="connsiteY119" fmla="*/ 180728 h 1304273"/>
              <a:gd name="connsiteX120" fmla="*/ 1305602 w 1305602"/>
              <a:gd name="connsiteY120" fmla="*/ 151545 h 1304273"/>
              <a:gd name="connsiteX121" fmla="*/ 1300738 w 1305602"/>
              <a:gd name="connsiteY121" fmla="*/ 136953 h 1304273"/>
              <a:gd name="connsiteX122" fmla="*/ 1271555 w 1305602"/>
              <a:gd name="connsiteY122" fmla="*/ 127226 h 1304273"/>
              <a:gd name="connsiteX123" fmla="*/ 1237508 w 1305602"/>
              <a:gd name="connsiteY123" fmla="*/ 117498 h 1304273"/>
              <a:gd name="connsiteX124" fmla="*/ 1062410 w 1305602"/>
              <a:gd name="connsiteY124" fmla="*/ 117498 h 1304273"/>
              <a:gd name="connsiteX125" fmla="*/ 1062410 w 1305602"/>
              <a:gd name="connsiteY125" fmla="*/ 117498 h 1304273"/>
              <a:gd name="connsiteX126" fmla="*/ 1062410 w 1305602"/>
              <a:gd name="connsiteY126" fmla="*/ 117498 h 1304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</a:cxnLst>
            <a:rect l="l" t="t" r="r" b="b"/>
            <a:pathLst>
              <a:path w="1305602" h="1304273">
                <a:moveTo>
                  <a:pt x="1300738" y="141817"/>
                </a:moveTo>
                <a:lnTo>
                  <a:pt x="1135368" y="136953"/>
                </a:lnTo>
                <a:cubicBezTo>
                  <a:pt x="1123917" y="136394"/>
                  <a:pt x="1112492" y="134668"/>
                  <a:pt x="1101321" y="132090"/>
                </a:cubicBezTo>
                <a:cubicBezTo>
                  <a:pt x="1091330" y="129784"/>
                  <a:pt x="1072138" y="122362"/>
                  <a:pt x="1072138" y="122362"/>
                </a:cubicBezTo>
                <a:cubicBezTo>
                  <a:pt x="1057480" y="112589"/>
                  <a:pt x="1055376" y="110314"/>
                  <a:pt x="1038091" y="102907"/>
                </a:cubicBezTo>
                <a:cubicBezTo>
                  <a:pt x="1033379" y="100888"/>
                  <a:pt x="1028086" y="100336"/>
                  <a:pt x="1023500" y="98043"/>
                </a:cubicBezTo>
                <a:cubicBezTo>
                  <a:pt x="1018271" y="95429"/>
                  <a:pt x="1014137" y="90929"/>
                  <a:pt x="1008908" y="88315"/>
                </a:cubicBezTo>
                <a:cubicBezTo>
                  <a:pt x="1004322" y="86022"/>
                  <a:pt x="999029" y="85471"/>
                  <a:pt x="994317" y="83451"/>
                </a:cubicBezTo>
                <a:cubicBezTo>
                  <a:pt x="987653" y="80595"/>
                  <a:pt x="981651" y="76270"/>
                  <a:pt x="974862" y="73724"/>
                </a:cubicBezTo>
                <a:cubicBezTo>
                  <a:pt x="969247" y="71618"/>
                  <a:pt x="934927" y="64280"/>
                  <a:pt x="931087" y="63996"/>
                </a:cubicBezTo>
                <a:cubicBezTo>
                  <a:pt x="895480" y="61358"/>
                  <a:pt x="859751" y="60753"/>
                  <a:pt x="824083" y="59132"/>
                </a:cubicBezTo>
                <a:lnTo>
                  <a:pt x="785172" y="49404"/>
                </a:lnTo>
                <a:lnTo>
                  <a:pt x="765717" y="44541"/>
                </a:lnTo>
                <a:cubicBezTo>
                  <a:pt x="760853" y="41298"/>
                  <a:pt x="756467" y="37187"/>
                  <a:pt x="751125" y="34813"/>
                </a:cubicBezTo>
                <a:cubicBezTo>
                  <a:pt x="672798" y="0"/>
                  <a:pt x="512575" y="20898"/>
                  <a:pt x="478751" y="20221"/>
                </a:cubicBezTo>
                <a:cubicBezTo>
                  <a:pt x="445896" y="9271"/>
                  <a:pt x="486350" y="21911"/>
                  <a:pt x="434976" y="10494"/>
                </a:cubicBezTo>
                <a:cubicBezTo>
                  <a:pt x="429971" y="9382"/>
                  <a:pt x="425249" y="7251"/>
                  <a:pt x="420385" y="5630"/>
                </a:cubicBezTo>
                <a:cubicBezTo>
                  <a:pt x="400930" y="7251"/>
                  <a:pt x="381371" y="7914"/>
                  <a:pt x="362019" y="10494"/>
                </a:cubicBezTo>
                <a:cubicBezTo>
                  <a:pt x="356937" y="11172"/>
                  <a:pt x="352529" y="14848"/>
                  <a:pt x="347427" y="15358"/>
                </a:cubicBezTo>
                <a:cubicBezTo>
                  <a:pt x="319955" y="18105"/>
                  <a:pt x="292304" y="18600"/>
                  <a:pt x="264742" y="20221"/>
                </a:cubicBezTo>
                <a:cubicBezTo>
                  <a:pt x="259878" y="21842"/>
                  <a:pt x="254154" y="21882"/>
                  <a:pt x="250151" y="25085"/>
                </a:cubicBezTo>
                <a:cubicBezTo>
                  <a:pt x="245586" y="28737"/>
                  <a:pt x="244165" y="35186"/>
                  <a:pt x="240423" y="39677"/>
                </a:cubicBezTo>
                <a:cubicBezTo>
                  <a:pt x="236020" y="44961"/>
                  <a:pt x="231261" y="50045"/>
                  <a:pt x="225832" y="54268"/>
                </a:cubicBezTo>
                <a:cubicBezTo>
                  <a:pt x="216603" y="61446"/>
                  <a:pt x="206377" y="67239"/>
                  <a:pt x="196649" y="73724"/>
                </a:cubicBezTo>
                <a:lnTo>
                  <a:pt x="182057" y="83451"/>
                </a:lnTo>
                <a:cubicBezTo>
                  <a:pt x="178815" y="88315"/>
                  <a:pt x="176463" y="93910"/>
                  <a:pt x="172330" y="98043"/>
                </a:cubicBezTo>
                <a:cubicBezTo>
                  <a:pt x="168197" y="102176"/>
                  <a:pt x="159736" y="102276"/>
                  <a:pt x="157738" y="107770"/>
                </a:cubicBezTo>
                <a:cubicBezTo>
                  <a:pt x="135699" y="168375"/>
                  <a:pt x="171671" y="139013"/>
                  <a:pt x="138283" y="161273"/>
                </a:cubicBezTo>
                <a:cubicBezTo>
                  <a:pt x="131798" y="171001"/>
                  <a:pt x="122524" y="179364"/>
                  <a:pt x="118827" y="190456"/>
                </a:cubicBezTo>
                <a:cubicBezTo>
                  <a:pt x="117206" y="195320"/>
                  <a:pt x="116454" y="200565"/>
                  <a:pt x="113964" y="205047"/>
                </a:cubicBezTo>
                <a:cubicBezTo>
                  <a:pt x="108286" y="215267"/>
                  <a:pt x="100993" y="224502"/>
                  <a:pt x="94508" y="234230"/>
                </a:cubicBezTo>
                <a:cubicBezTo>
                  <a:pt x="91266" y="239094"/>
                  <a:pt x="86629" y="243276"/>
                  <a:pt x="84781" y="248821"/>
                </a:cubicBezTo>
                <a:cubicBezTo>
                  <a:pt x="80825" y="260690"/>
                  <a:pt x="79619" y="268574"/>
                  <a:pt x="70189" y="278004"/>
                </a:cubicBezTo>
                <a:cubicBezTo>
                  <a:pt x="66056" y="282137"/>
                  <a:pt x="60462" y="284489"/>
                  <a:pt x="55598" y="287732"/>
                </a:cubicBezTo>
                <a:cubicBezTo>
                  <a:pt x="52355" y="297460"/>
                  <a:pt x="47881" y="306860"/>
                  <a:pt x="45870" y="316915"/>
                </a:cubicBezTo>
                <a:cubicBezTo>
                  <a:pt x="38995" y="351287"/>
                  <a:pt x="43620" y="333393"/>
                  <a:pt x="31279" y="370417"/>
                </a:cubicBezTo>
                <a:cubicBezTo>
                  <a:pt x="29658" y="375281"/>
                  <a:pt x="29259" y="380743"/>
                  <a:pt x="26415" y="385009"/>
                </a:cubicBezTo>
                <a:lnTo>
                  <a:pt x="16687" y="399600"/>
                </a:lnTo>
                <a:cubicBezTo>
                  <a:pt x="15066" y="404464"/>
                  <a:pt x="14116" y="409606"/>
                  <a:pt x="11823" y="414192"/>
                </a:cubicBezTo>
                <a:cubicBezTo>
                  <a:pt x="9209" y="419420"/>
                  <a:pt x="2239" y="422939"/>
                  <a:pt x="2096" y="428783"/>
                </a:cubicBezTo>
                <a:cubicBezTo>
                  <a:pt x="593" y="490395"/>
                  <a:pt x="0" y="552373"/>
                  <a:pt x="6959" y="613609"/>
                </a:cubicBezTo>
                <a:cubicBezTo>
                  <a:pt x="8279" y="625226"/>
                  <a:pt x="22718" y="631701"/>
                  <a:pt x="26415" y="642792"/>
                </a:cubicBezTo>
                <a:cubicBezTo>
                  <a:pt x="38641" y="679466"/>
                  <a:pt x="22149" y="634261"/>
                  <a:pt x="41006" y="671975"/>
                </a:cubicBezTo>
                <a:cubicBezTo>
                  <a:pt x="43299" y="676561"/>
                  <a:pt x="43577" y="681980"/>
                  <a:pt x="45870" y="686566"/>
                </a:cubicBezTo>
                <a:cubicBezTo>
                  <a:pt x="48484" y="691795"/>
                  <a:pt x="52984" y="695929"/>
                  <a:pt x="55598" y="701158"/>
                </a:cubicBezTo>
                <a:cubicBezTo>
                  <a:pt x="57891" y="705744"/>
                  <a:pt x="57314" y="711702"/>
                  <a:pt x="60462" y="715749"/>
                </a:cubicBezTo>
                <a:cubicBezTo>
                  <a:pt x="68908" y="726608"/>
                  <a:pt x="89645" y="744932"/>
                  <a:pt x="89645" y="744932"/>
                </a:cubicBezTo>
                <a:cubicBezTo>
                  <a:pt x="94744" y="760232"/>
                  <a:pt x="93484" y="763704"/>
                  <a:pt x="109100" y="774115"/>
                </a:cubicBezTo>
                <a:cubicBezTo>
                  <a:pt x="113474" y="777031"/>
                  <a:pt x="140308" y="783032"/>
                  <a:pt x="143147" y="783843"/>
                </a:cubicBezTo>
                <a:cubicBezTo>
                  <a:pt x="160765" y="788877"/>
                  <a:pt x="156344" y="787777"/>
                  <a:pt x="172330" y="798434"/>
                </a:cubicBezTo>
                <a:cubicBezTo>
                  <a:pt x="190302" y="825395"/>
                  <a:pt x="171774" y="804071"/>
                  <a:pt x="196649" y="817890"/>
                </a:cubicBezTo>
                <a:cubicBezTo>
                  <a:pt x="206869" y="823568"/>
                  <a:pt x="225832" y="837345"/>
                  <a:pt x="225832" y="837345"/>
                </a:cubicBezTo>
                <a:cubicBezTo>
                  <a:pt x="232317" y="847073"/>
                  <a:pt x="241590" y="855437"/>
                  <a:pt x="245287" y="866528"/>
                </a:cubicBezTo>
                <a:cubicBezTo>
                  <a:pt x="246908" y="871392"/>
                  <a:pt x="246948" y="877116"/>
                  <a:pt x="250151" y="881119"/>
                </a:cubicBezTo>
                <a:cubicBezTo>
                  <a:pt x="253803" y="885684"/>
                  <a:pt x="259878" y="887604"/>
                  <a:pt x="264742" y="890847"/>
                </a:cubicBezTo>
                <a:cubicBezTo>
                  <a:pt x="267985" y="895711"/>
                  <a:pt x="269606" y="902196"/>
                  <a:pt x="274470" y="905439"/>
                </a:cubicBezTo>
                <a:cubicBezTo>
                  <a:pt x="280032" y="909147"/>
                  <a:pt x="287522" y="908381"/>
                  <a:pt x="293925" y="910302"/>
                </a:cubicBezTo>
                <a:cubicBezTo>
                  <a:pt x="303746" y="913248"/>
                  <a:pt x="313380" y="916787"/>
                  <a:pt x="323108" y="920030"/>
                </a:cubicBezTo>
                <a:lnTo>
                  <a:pt x="337700" y="924894"/>
                </a:lnTo>
                <a:cubicBezTo>
                  <a:pt x="370080" y="957274"/>
                  <a:pt x="339558" y="922402"/>
                  <a:pt x="357155" y="954077"/>
                </a:cubicBezTo>
                <a:cubicBezTo>
                  <a:pt x="362833" y="964297"/>
                  <a:pt x="376610" y="983260"/>
                  <a:pt x="376610" y="983260"/>
                </a:cubicBezTo>
                <a:cubicBezTo>
                  <a:pt x="385995" y="1030181"/>
                  <a:pt x="374502" y="988772"/>
                  <a:pt x="391202" y="1022170"/>
                </a:cubicBezTo>
                <a:cubicBezTo>
                  <a:pt x="393495" y="1026756"/>
                  <a:pt x="391614" y="1034218"/>
                  <a:pt x="396066" y="1036762"/>
                </a:cubicBezTo>
                <a:cubicBezTo>
                  <a:pt x="404628" y="1041655"/>
                  <a:pt x="415521" y="1040005"/>
                  <a:pt x="425249" y="1041626"/>
                </a:cubicBezTo>
                <a:cubicBezTo>
                  <a:pt x="443082" y="1068376"/>
                  <a:pt x="425249" y="1045679"/>
                  <a:pt x="449568" y="1065945"/>
                </a:cubicBezTo>
                <a:cubicBezTo>
                  <a:pt x="487018" y="1097154"/>
                  <a:pt x="442521" y="1066111"/>
                  <a:pt x="478751" y="1090264"/>
                </a:cubicBezTo>
                <a:cubicBezTo>
                  <a:pt x="480372" y="1095128"/>
                  <a:pt x="483105" y="1099754"/>
                  <a:pt x="483615" y="1104856"/>
                </a:cubicBezTo>
                <a:cubicBezTo>
                  <a:pt x="483896" y="1107665"/>
                  <a:pt x="490821" y="1237325"/>
                  <a:pt x="493342" y="1250770"/>
                </a:cubicBezTo>
                <a:cubicBezTo>
                  <a:pt x="495984" y="1264861"/>
                  <a:pt x="508535" y="1267484"/>
                  <a:pt x="517662" y="1275090"/>
                </a:cubicBezTo>
                <a:cubicBezTo>
                  <a:pt x="531705" y="1286793"/>
                  <a:pt x="532416" y="1289926"/>
                  <a:pt x="541981" y="1304273"/>
                </a:cubicBezTo>
                <a:cubicBezTo>
                  <a:pt x="546845" y="1302652"/>
                  <a:pt x="552569" y="1302612"/>
                  <a:pt x="556572" y="1299409"/>
                </a:cubicBezTo>
                <a:cubicBezTo>
                  <a:pt x="561137" y="1295757"/>
                  <a:pt x="562166" y="1288951"/>
                  <a:pt x="566300" y="1284817"/>
                </a:cubicBezTo>
                <a:cubicBezTo>
                  <a:pt x="570433" y="1280684"/>
                  <a:pt x="576027" y="1278332"/>
                  <a:pt x="580891" y="1275090"/>
                </a:cubicBezTo>
                <a:cubicBezTo>
                  <a:pt x="590456" y="1260743"/>
                  <a:pt x="591167" y="1257610"/>
                  <a:pt x="605210" y="1245907"/>
                </a:cubicBezTo>
                <a:cubicBezTo>
                  <a:pt x="609701" y="1242165"/>
                  <a:pt x="614938" y="1239422"/>
                  <a:pt x="619802" y="1236179"/>
                </a:cubicBezTo>
                <a:lnTo>
                  <a:pt x="629530" y="1206996"/>
                </a:lnTo>
                <a:cubicBezTo>
                  <a:pt x="631151" y="1202132"/>
                  <a:pt x="631549" y="1196670"/>
                  <a:pt x="634393" y="1192404"/>
                </a:cubicBezTo>
                <a:lnTo>
                  <a:pt x="644121" y="1177813"/>
                </a:lnTo>
                <a:cubicBezTo>
                  <a:pt x="645742" y="1172949"/>
                  <a:pt x="646141" y="1167487"/>
                  <a:pt x="648985" y="1163221"/>
                </a:cubicBezTo>
                <a:cubicBezTo>
                  <a:pt x="656475" y="1151986"/>
                  <a:pt x="667402" y="1146080"/>
                  <a:pt x="678168" y="1138902"/>
                </a:cubicBezTo>
                <a:cubicBezTo>
                  <a:pt x="681411" y="1134038"/>
                  <a:pt x="684012" y="1128680"/>
                  <a:pt x="687896" y="1124311"/>
                </a:cubicBezTo>
                <a:cubicBezTo>
                  <a:pt x="697036" y="1114029"/>
                  <a:pt x="717079" y="1095128"/>
                  <a:pt x="717079" y="1095128"/>
                </a:cubicBezTo>
                <a:lnTo>
                  <a:pt x="731670" y="1051353"/>
                </a:lnTo>
                <a:cubicBezTo>
                  <a:pt x="733291" y="1046489"/>
                  <a:pt x="735529" y="1041789"/>
                  <a:pt x="736534" y="1036762"/>
                </a:cubicBezTo>
                <a:cubicBezTo>
                  <a:pt x="738155" y="1028656"/>
                  <a:pt x="737977" y="1019969"/>
                  <a:pt x="741398" y="1012443"/>
                </a:cubicBezTo>
                <a:cubicBezTo>
                  <a:pt x="752685" y="987612"/>
                  <a:pt x="771177" y="972936"/>
                  <a:pt x="790036" y="954077"/>
                </a:cubicBezTo>
                <a:cubicBezTo>
                  <a:pt x="794900" y="949213"/>
                  <a:pt x="800811" y="945208"/>
                  <a:pt x="804627" y="939485"/>
                </a:cubicBezTo>
                <a:lnTo>
                  <a:pt x="814355" y="924894"/>
                </a:lnTo>
                <a:cubicBezTo>
                  <a:pt x="817598" y="915166"/>
                  <a:pt x="818396" y="904243"/>
                  <a:pt x="824083" y="895711"/>
                </a:cubicBezTo>
                <a:cubicBezTo>
                  <a:pt x="827325" y="890847"/>
                  <a:pt x="831196" y="886348"/>
                  <a:pt x="833810" y="881119"/>
                </a:cubicBezTo>
                <a:cubicBezTo>
                  <a:pt x="841721" y="865297"/>
                  <a:pt x="834464" y="865874"/>
                  <a:pt x="848402" y="851936"/>
                </a:cubicBezTo>
                <a:cubicBezTo>
                  <a:pt x="852535" y="847803"/>
                  <a:pt x="858129" y="845451"/>
                  <a:pt x="862993" y="842209"/>
                </a:cubicBezTo>
                <a:cubicBezTo>
                  <a:pt x="866236" y="832481"/>
                  <a:pt x="867033" y="821558"/>
                  <a:pt x="872721" y="813026"/>
                </a:cubicBezTo>
                <a:cubicBezTo>
                  <a:pt x="882286" y="798679"/>
                  <a:pt x="882997" y="795546"/>
                  <a:pt x="897040" y="783843"/>
                </a:cubicBezTo>
                <a:cubicBezTo>
                  <a:pt x="937669" y="749986"/>
                  <a:pt x="883597" y="802150"/>
                  <a:pt x="926223" y="759524"/>
                </a:cubicBezTo>
                <a:cubicBezTo>
                  <a:pt x="943964" y="706300"/>
                  <a:pt x="915669" y="786921"/>
                  <a:pt x="940815" y="730341"/>
                </a:cubicBezTo>
                <a:cubicBezTo>
                  <a:pt x="944979" y="720971"/>
                  <a:pt x="947300" y="710886"/>
                  <a:pt x="950542" y="701158"/>
                </a:cubicBezTo>
                <a:cubicBezTo>
                  <a:pt x="952163" y="696294"/>
                  <a:pt x="952562" y="690832"/>
                  <a:pt x="955406" y="686566"/>
                </a:cubicBezTo>
                <a:lnTo>
                  <a:pt x="974862" y="657383"/>
                </a:lnTo>
                <a:cubicBezTo>
                  <a:pt x="976483" y="652519"/>
                  <a:pt x="977432" y="647377"/>
                  <a:pt x="979725" y="642792"/>
                </a:cubicBezTo>
                <a:cubicBezTo>
                  <a:pt x="982339" y="637563"/>
                  <a:pt x="985569" y="632569"/>
                  <a:pt x="989453" y="628200"/>
                </a:cubicBezTo>
                <a:cubicBezTo>
                  <a:pt x="1013683" y="600941"/>
                  <a:pt x="1011050" y="604074"/>
                  <a:pt x="1033227" y="589290"/>
                </a:cubicBezTo>
                <a:cubicBezTo>
                  <a:pt x="1059168" y="550378"/>
                  <a:pt x="1025120" y="597397"/>
                  <a:pt x="1057547" y="564970"/>
                </a:cubicBezTo>
                <a:cubicBezTo>
                  <a:pt x="1089973" y="532544"/>
                  <a:pt x="1042952" y="566593"/>
                  <a:pt x="1081866" y="540651"/>
                </a:cubicBezTo>
                <a:cubicBezTo>
                  <a:pt x="1085108" y="535787"/>
                  <a:pt x="1087851" y="530551"/>
                  <a:pt x="1091593" y="526060"/>
                </a:cubicBezTo>
                <a:cubicBezTo>
                  <a:pt x="1095997" y="520776"/>
                  <a:pt x="1102369" y="517191"/>
                  <a:pt x="1106185" y="511468"/>
                </a:cubicBezTo>
                <a:cubicBezTo>
                  <a:pt x="1109029" y="507202"/>
                  <a:pt x="1109428" y="501741"/>
                  <a:pt x="1111049" y="496877"/>
                </a:cubicBezTo>
                <a:cubicBezTo>
                  <a:pt x="1112670" y="482285"/>
                  <a:pt x="1112352" y="467345"/>
                  <a:pt x="1115913" y="453102"/>
                </a:cubicBezTo>
                <a:cubicBezTo>
                  <a:pt x="1117331" y="447431"/>
                  <a:pt x="1123026" y="443739"/>
                  <a:pt x="1125640" y="438511"/>
                </a:cubicBezTo>
                <a:cubicBezTo>
                  <a:pt x="1133552" y="422686"/>
                  <a:pt x="1126292" y="423268"/>
                  <a:pt x="1140232" y="409328"/>
                </a:cubicBezTo>
                <a:cubicBezTo>
                  <a:pt x="1144365" y="405195"/>
                  <a:pt x="1149959" y="402843"/>
                  <a:pt x="1154823" y="399600"/>
                </a:cubicBezTo>
                <a:cubicBezTo>
                  <a:pt x="1167048" y="362926"/>
                  <a:pt x="1150557" y="408131"/>
                  <a:pt x="1169415" y="370417"/>
                </a:cubicBezTo>
                <a:cubicBezTo>
                  <a:pt x="1171708" y="365831"/>
                  <a:pt x="1171131" y="359873"/>
                  <a:pt x="1174279" y="355826"/>
                </a:cubicBezTo>
                <a:cubicBezTo>
                  <a:pt x="1182725" y="344967"/>
                  <a:pt x="1203462" y="326643"/>
                  <a:pt x="1203462" y="326643"/>
                </a:cubicBezTo>
                <a:cubicBezTo>
                  <a:pt x="1209578" y="308292"/>
                  <a:pt x="1211054" y="299595"/>
                  <a:pt x="1227781" y="282868"/>
                </a:cubicBezTo>
                <a:cubicBezTo>
                  <a:pt x="1238538" y="272111"/>
                  <a:pt x="1245328" y="267229"/>
                  <a:pt x="1252100" y="253685"/>
                </a:cubicBezTo>
                <a:cubicBezTo>
                  <a:pt x="1254393" y="249099"/>
                  <a:pt x="1254671" y="243680"/>
                  <a:pt x="1256964" y="239094"/>
                </a:cubicBezTo>
                <a:cubicBezTo>
                  <a:pt x="1259578" y="233865"/>
                  <a:pt x="1264077" y="229731"/>
                  <a:pt x="1266691" y="224502"/>
                </a:cubicBezTo>
                <a:cubicBezTo>
                  <a:pt x="1268984" y="219916"/>
                  <a:pt x="1268711" y="214177"/>
                  <a:pt x="1271555" y="209911"/>
                </a:cubicBezTo>
                <a:cubicBezTo>
                  <a:pt x="1286827" y="187004"/>
                  <a:pt x="1285266" y="204596"/>
                  <a:pt x="1295874" y="180728"/>
                </a:cubicBezTo>
                <a:cubicBezTo>
                  <a:pt x="1300038" y="171358"/>
                  <a:pt x="1305602" y="151545"/>
                  <a:pt x="1305602" y="151545"/>
                </a:cubicBezTo>
                <a:cubicBezTo>
                  <a:pt x="1303981" y="146681"/>
                  <a:pt x="1304910" y="139933"/>
                  <a:pt x="1300738" y="136953"/>
                </a:cubicBezTo>
                <a:cubicBezTo>
                  <a:pt x="1292394" y="130993"/>
                  <a:pt x="1281283" y="130468"/>
                  <a:pt x="1271555" y="127226"/>
                </a:cubicBezTo>
                <a:cubicBezTo>
                  <a:pt x="1264292" y="124805"/>
                  <a:pt x="1244113" y="117663"/>
                  <a:pt x="1237508" y="117498"/>
                </a:cubicBezTo>
                <a:cubicBezTo>
                  <a:pt x="1179160" y="116039"/>
                  <a:pt x="1120776" y="117498"/>
                  <a:pt x="1062410" y="117498"/>
                </a:cubicBezTo>
                <a:lnTo>
                  <a:pt x="1062410" y="117498"/>
                </a:lnTo>
                <a:lnTo>
                  <a:pt x="1062410" y="117498"/>
                </a:lnTo>
              </a:path>
            </a:pathLst>
          </a:cu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>
            <a:off x="1965569" y="4562107"/>
            <a:ext cx="688254" cy="622463"/>
          </a:xfrm>
          <a:custGeom>
            <a:avLst/>
            <a:gdLst>
              <a:gd name="connsiteX0" fmla="*/ 121139 w 688254"/>
              <a:gd name="connsiteY0" fmla="*/ 13801 h 622463"/>
              <a:gd name="connsiteX1" fmla="*/ 132862 w 688254"/>
              <a:gd name="connsiteY1" fmla="*/ 21616 h 622463"/>
              <a:gd name="connsiteX2" fmla="*/ 156308 w 688254"/>
              <a:gd name="connsiteY2" fmla="*/ 29431 h 622463"/>
              <a:gd name="connsiteX3" fmla="*/ 164123 w 688254"/>
              <a:gd name="connsiteY3" fmla="*/ 37247 h 622463"/>
              <a:gd name="connsiteX4" fmla="*/ 175846 w 688254"/>
              <a:gd name="connsiteY4" fmla="*/ 41155 h 622463"/>
              <a:gd name="connsiteX5" fmla="*/ 246185 w 688254"/>
              <a:gd name="connsiteY5" fmla="*/ 45062 h 622463"/>
              <a:gd name="connsiteX6" fmla="*/ 285262 w 688254"/>
              <a:gd name="connsiteY6" fmla="*/ 48970 h 622463"/>
              <a:gd name="connsiteX7" fmla="*/ 308708 w 688254"/>
              <a:gd name="connsiteY7" fmla="*/ 56785 h 622463"/>
              <a:gd name="connsiteX8" fmla="*/ 328246 w 688254"/>
              <a:gd name="connsiteY8" fmla="*/ 72416 h 622463"/>
              <a:gd name="connsiteX9" fmla="*/ 359508 w 688254"/>
              <a:gd name="connsiteY9" fmla="*/ 88047 h 622463"/>
              <a:gd name="connsiteX10" fmla="*/ 379046 w 688254"/>
              <a:gd name="connsiteY10" fmla="*/ 91955 h 622463"/>
              <a:gd name="connsiteX11" fmla="*/ 402493 w 688254"/>
              <a:gd name="connsiteY11" fmla="*/ 99770 h 622463"/>
              <a:gd name="connsiteX12" fmla="*/ 465016 w 688254"/>
              <a:gd name="connsiteY12" fmla="*/ 115401 h 622463"/>
              <a:gd name="connsiteX13" fmla="*/ 488462 w 688254"/>
              <a:gd name="connsiteY13" fmla="*/ 123216 h 622463"/>
              <a:gd name="connsiteX14" fmla="*/ 500185 w 688254"/>
              <a:gd name="connsiteY14" fmla="*/ 127124 h 622463"/>
              <a:gd name="connsiteX15" fmla="*/ 527539 w 688254"/>
              <a:gd name="connsiteY15" fmla="*/ 134939 h 622463"/>
              <a:gd name="connsiteX16" fmla="*/ 535354 w 688254"/>
              <a:gd name="connsiteY16" fmla="*/ 142755 h 622463"/>
              <a:gd name="connsiteX17" fmla="*/ 543169 w 688254"/>
              <a:gd name="connsiteY17" fmla="*/ 154478 h 622463"/>
              <a:gd name="connsiteX18" fmla="*/ 566616 w 688254"/>
              <a:gd name="connsiteY18" fmla="*/ 162293 h 622463"/>
              <a:gd name="connsiteX19" fmla="*/ 578339 w 688254"/>
              <a:gd name="connsiteY19" fmla="*/ 170108 h 622463"/>
              <a:gd name="connsiteX20" fmla="*/ 617416 w 688254"/>
              <a:gd name="connsiteY20" fmla="*/ 181831 h 622463"/>
              <a:gd name="connsiteX21" fmla="*/ 640862 w 688254"/>
              <a:gd name="connsiteY21" fmla="*/ 189647 h 622463"/>
              <a:gd name="connsiteX22" fmla="*/ 652585 w 688254"/>
              <a:gd name="connsiteY22" fmla="*/ 193555 h 622463"/>
              <a:gd name="connsiteX23" fmla="*/ 668216 w 688254"/>
              <a:gd name="connsiteY23" fmla="*/ 197462 h 622463"/>
              <a:gd name="connsiteX24" fmla="*/ 672123 w 688254"/>
              <a:gd name="connsiteY24" fmla="*/ 263893 h 622463"/>
              <a:gd name="connsiteX25" fmla="*/ 656493 w 688254"/>
              <a:gd name="connsiteY25" fmla="*/ 287339 h 622463"/>
              <a:gd name="connsiteX26" fmla="*/ 652585 w 688254"/>
              <a:gd name="connsiteY26" fmla="*/ 299062 h 622463"/>
              <a:gd name="connsiteX27" fmla="*/ 625231 w 688254"/>
              <a:gd name="connsiteY27" fmla="*/ 330324 h 622463"/>
              <a:gd name="connsiteX28" fmla="*/ 601785 w 688254"/>
              <a:gd name="connsiteY28" fmla="*/ 349862 h 622463"/>
              <a:gd name="connsiteX29" fmla="*/ 590062 w 688254"/>
              <a:gd name="connsiteY29" fmla="*/ 369401 h 622463"/>
              <a:gd name="connsiteX30" fmla="*/ 574431 w 688254"/>
              <a:gd name="connsiteY30" fmla="*/ 392847 h 622463"/>
              <a:gd name="connsiteX31" fmla="*/ 562708 w 688254"/>
              <a:gd name="connsiteY31" fmla="*/ 404570 h 622463"/>
              <a:gd name="connsiteX32" fmla="*/ 547077 w 688254"/>
              <a:gd name="connsiteY32" fmla="*/ 428016 h 622463"/>
              <a:gd name="connsiteX33" fmla="*/ 539262 w 688254"/>
              <a:gd name="connsiteY33" fmla="*/ 439739 h 622463"/>
              <a:gd name="connsiteX34" fmla="*/ 531446 w 688254"/>
              <a:gd name="connsiteY34" fmla="*/ 447555 h 622463"/>
              <a:gd name="connsiteX35" fmla="*/ 523631 w 688254"/>
              <a:gd name="connsiteY35" fmla="*/ 459278 h 622463"/>
              <a:gd name="connsiteX36" fmla="*/ 511908 w 688254"/>
              <a:gd name="connsiteY36" fmla="*/ 467093 h 622463"/>
              <a:gd name="connsiteX37" fmla="*/ 496277 w 688254"/>
              <a:gd name="connsiteY37" fmla="*/ 486631 h 622463"/>
              <a:gd name="connsiteX38" fmla="*/ 472831 w 688254"/>
              <a:gd name="connsiteY38" fmla="*/ 498355 h 622463"/>
              <a:gd name="connsiteX39" fmla="*/ 461108 w 688254"/>
              <a:gd name="connsiteY39" fmla="*/ 506170 h 622463"/>
              <a:gd name="connsiteX40" fmla="*/ 453293 w 688254"/>
              <a:gd name="connsiteY40" fmla="*/ 517893 h 622463"/>
              <a:gd name="connsiteX41" fmla="*/ 437662 w 688254"/>
              <a:gd name="connsiteY41" fmla="*/ 533524 h 622463"/>
              <a:gd name="connsiteX42" fmla="*/ 433754 w 688254"/>
              <a:gd name="connsiteY42" fmla="*/ 545247 h 622463"/>
              <a:gd name="connsiteX43" fmla="*/ 410308 w 688254"/>
              <a:gd name="connsiteY43" fmla="*/ 572601 h 622463"/>
              <a:gd name="connsiteX44" fmla="*/ 398585 w 688254"/>
              <a:gd name="connsiteY44" fmla="*/ 584324 h 622463"/>
              <a:gd name="connsiteX45" fmla="*/ 390769 w 688254"/>
              <a:gd name="connsiteY45" fmla="*/ 592139 h 622463"/>
              <a:gd name="connsiteX46" fmla="*/ 367323 w 688254"/>
              <a:gd name="connsiteY46" fmla="*/ 603862 h 622463"/>
              <a:gd name="connsiteX47" fmla="*/ 332154 w 688254"/>
              <a:gd name="connsiteY47" fmla="*/ 619493 h 622463"/>
              <a:gd name="connsiteX48" fmla="*/ 269631 w 688254"/>
              <a:gd name="connsiteY48" fmla="*/ 615585 h 622463"/>
              <a:gd name="connsiteX49" fmla="*/ 242277 w 688254"/>
              <a:gd name="connsiteY49" fmla="*/ 596047 h 622463"/>
              <a:gd name="connsiteX50" fmla="*/ 207108 w 688254"/>
              <a:gd name="connsiteY50" fmla="*/ 580416 h 622463"/>
              <a:gd name="connsiteX51" fmla="*/ 195385 w 688254"/>
              <a:gd name="connsiteY51" fmla="*/ 568693 h 622463"/>
              <a:gd name="connsiteX52" fmla="*/ 183662 w 688254"/>
              <a:gd name="connsiteY52" fmla="*/ 560878 h 622463"/>
              <a:gd name="connsiteX53" fmla="*/ 164123 w 688254"/>
              <a:gd name="connsiteY53" fmla="*/ 545247 h 622463"/>
              <a:gd name="connsiteX54" fmla="*/ 140677 w 688254"/>
              <a:gd name="connsiteY54" fmla="*/ 537431 h 622463"/>
              <a:gd name="connsiteX55" fmla="*/ 128954 w 688254"/>
              <a:gd name="connsiteY55" fmla="*/ 533524 h 622463"/>
              <a:gd name="connsiteX56" fmla="*/ 109416 w 688254"/>
              <a:gd name="connsiteY56" fmla="*/ 517893 h 622463"/>
              <a:gd name="connsiteX57" fmla="*/ 93785 w 688254"/>
              <a:gd name="connsiteY57" fmla="*/ 502262 h 622463"/>
              <a:gd name="connsiteX58" fmla="*/ 85969 w 688254"/>
              <a:gd name="connsiteY58" fmla="*/ 494447 h 622463"/>
              <a:gd name="connsiteX59" fmla="*/ 42985 w 688254"/>
              <a:gd name="connsiteY59" fmla="*/ 451462 h 622463"/>
              <a:gd name="connsiteX60" fmla="*/ 27354 w 688254"/>
              <a:gd name="connsiteY60" fmla="*/ 435831 h 622463"/>
              <a:gd name="connsiteX61" fmla="*/ 11723 w 688254"/>
              <a:gd name="connsiteY61" fmla="*/ 416293 h 622463"/>
              <a:gd name="connsiteX62" fmla="*/ 3908 w 688254"/>
              <a:gd name="connsiteY62" fmla="*/ 388939 h 622463"/>
              <a:gd name="connsiteX63" fmla="*/ 0 w 688254"/>
              <a:gd name="connsiteY63" fmla="*/ 377216 h 622463"/>
              <a:gd name="connsiteX64" fmla="*/ 3908 w 688254"/>
              <a:gd name="connsiteY64" fmla="*/ 299062 h 622463"/>
              <a:gd name="connsiteX65" fmla="*/ 11723 w 688254"/>
              <a:gd name="connsiteY65" fmla="*/ 248262 h 622463"/>
              <a:gd name="connsiteX66" fmla="*/ 15631 w 688254"/>
              <a:gd name="connsiteY66" fmla="*/ 209185 h 622463"/>
              <a:gd name="connsiteX67" fmla="*/ 23446 w 688254"/>
              <a:gd name="connsiteY67" fmla="*/ 197462 h 622463"/>
              <a:gd name="connsiteX68" fmla="*/ 27354 w 688254"/>
              <a:gd name="connsiteY68" fmla="*/ 185739 h 622463"/>
              <a:gd name="connsiteX69" fmla="*/ 39077 w 688254"/>
              <a:gd name="connsiteY69" fmla="*/ 158385 h 622463"/>
              <a:gd name="connsiteX70" fmla="*/ 54708 w 688254"/>
              <a:gd name="connsiteY70" fmla="*/ 123216 h 622463"/>
              <a:gd name="connsiteX71" fmla="*/ 66431 w 688254"/>
              <a:gd name="connsiteY71" fmla="*/ 111493 h 622463"/>
              <a:gd name="connsiteX72" fmla="*/ 74246 w 688254"/>
              <a:gd name="connsiteY72" fmla="*/ 80231 h 622463"/>
              <a:gd name="connsiteX73" fmla="*/ 78154 w 688254"/>
              <a:gd name="connsiteY73" fmla="*/ 37247 h 622463"/>
              <a:gd name="connsiteX74" fmla="*/ 82062 w 688254"/>
              <a:gd name="connsiteY74" fmla="*/ 25524 h 622463"/>
              <a:gd name="connsiteX75" fmla="*/ 97693 w 688254"/>
              <a:gd name="connsiteY75" fmla="*/ 2078 h 622463"/>
              <a:gd name="connsiteX76" fmla="*/ 121139 w 688254"/>
              <a:gd name="connsiteY76" fmla="*/ 17708 h 622463"/>
              <a:gd name="connsiteX77" fmla="*/ 121139 w 688254"/>
              <a:gd name="connsiteY77" fmla="*/ 13801 h 622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</a:cxnLst>
            <a:rect l="l" t="t" r="r" b="b"/>
            <a:pathLst>
              <a:path w="688254" h="622463">
                <a:moveTo>
                  <a:pt x="121139" y="13801"/>
                </a:moveTo>
                <a:cubicBezTo>
                  <a:pt x="123093" y="14452"/>
                  <a:pt x="128570" y="19709"/>
                  <a:pt x="132862" y="21616"/>
                </a:cubicBezTo>
                <a:cubicBezTo>
                  <a:pt x="140390" y="24962"/>
                  <a:pt x="156308" y="29431"/>
                  <a:pt x="156308" y="29431"/>
                </a:cubicBezTo>
                <a:cubicBezTo>
                  <a:pt x="158913" y="32036"/>
                  <a:pt x="160964" y="35351"/>
                  <a:pt x="164123" y="37247"/>
                </a:cubicBezTo>
                <a:cubicBezTo>
                  <a:pt x="167655" y="39366"/>
                  <a:pt x="171745" y="40764"/>
                  <a:pt x="175846" y="41155"/>
                </a:cubicBezTo>
                <a:cubicBezTo>
                  <a:pt x="199223" y="43381"/>
                  <a:pt x="222762" y="43389"/>
                  <a:pt x="246185" y="45062"/>
                </a:cubicBezTo>
                <a:cubicBezTo>
                  <a:pt x="259242" y="45995"/>
                  <a:pt x="272236" y="47667"/>
                  <a:pt x="285262" y="48970"/>
                </a:cubicBezTo>
                <a:cubicBezTo>
                  <a:pt x="293077" y="51575"/>
                  <a:pt x="302883" y="50959"/>
                  <a:pt x="308708" y="56785"/>
                </a:cubicBezTo>
                <a:cubicBezTo>
                  <a:pt x="327569" y="75648"/>
                  <a:pt x="303610" y="52709"/>
                  <a:pt x="328246" y="72416"/>
                </a:cubicBezTo>
                <a:cubicBezTo>
                  <a:pt x="343756" y="84823"/>
                  <a:pt x="328389" y="81823"/>
                  <a:pt x="359508" y="88047"/>
                </a:cubicBezTo>
                <a:cubicBezTo>
                  <a:pt x="366021" y="89350"/>
                  <a:pt x="372638" y="90207"/>
                  <a:pt x="379046" y="91955"/>
                </a:cubicBezTo>
                <a:cubicBezTo>
                  <a:pt x="386994" y="94123"/>
                  <a:pt x="402493" y="99770"/>
                  <a:pt x="402493" y="99770"/>
                </a:cubicBezTo>
                <a:cubicBezTo>
                  <a:pt x="427987" y="125264"/>
                  <a:pt x="403292" y="105655"/>
                  <a:pt x="465016" y="115401"/>
                </a:cubicBezTo>
                <a:cubicBezTo>
                  <a:pt x="473153" y="116686"/>
                  <a:pt x="480647" y="120611"/>
                  <a:pt x="488462" y="123216"/>
                </a:cubicBezTo>
                <a:cubicBezTo>
                  <a:pt x="492370" y="124519"/>
                  <a:pt x="496189" y="126125"/>
                  <a:pt x="500185" y="127124"/>
                </a:cubicBezTo>
                <a:cubicBezTo>
                  <a:pt x="519812" y="132030"/>
                  <a:pt x="510721" y="129333"/>
                  <a:pt x="527539" y="134939"/>
                </a:cubicBezTo>
                <a:cubicBezTo>
                  <a:pt x="530144" y="137544"/>
                  <a:pt x="533053" y="139878"/>
                  <a:pt x="535354" y="142755"/>
                </a:cubicBezTo>
                <a:cubicBezTo>
                  <a:pt x="538288" y="146422"/>
                  <a:pt x="539186" y="151989"/>
                  <a:pt x="543169" y="154478"/>
                </a:cubicBezTo>
                <a:cubicBezTo>
                  <a:pt x="550155" y="158844"/>
                  <a:pt x="559761" y="157723"/>
                  <a:pt x="566616" y="162293"/>
                </a:cubicBezTo>
                <a:cubicBezTo>
                  <a:pt x="570524" y="164898"/>
                  <a:pt x="574047" y="168201"/>
                  <a:pt x="578339" y="170108"/>
                </a:cubicBezTo>
                <a:cubicBezTo>
                  <a:pt x="597485" y="178617"/>
                  <a:pt x="599918" y="176582"/>
                  <a:pt x="617416" y="181831"/>
                </a:cubicBezTo>
                <a:cubicBezTo>
                  <a:pt x="625307" y="184198"/>
                  <a:pt x="633047" y="187042"/>
                  <a:pt x="640862" y="189647"/>
                </a:cubicBezTo>
                <a:cubicBezTo>
                  <a:pt x="644770" y="190950"/>
                  <a:pt x="648589" y="192556"/>
                  <a:pt x="652585" y="193555"/>
                </a:cubicBezTo>
                <a:lnTo>
                  <a:pt x="668216" y="197462"/>
                </a:lnTo>
                <a:cubicBezTo>
                  <a:pt x="688254" y="217502"/>
                  <a:pt x="684900" y="210227"/>
                  <a:pt x="672123" y="263893"/>
                </a:cubicBezTo>
                <a:cubicBezTo>
                  <a:pt x="669947" y="273030"/>
                  <a:pt x="659463" y="278428"/>
                  <a:pt x="656493" y="287339"/>
                </a:cubicBezTo>
                <a:cubicBezTo>
                  <a:pt x="655190" y="291247"/>
                  <a:pt x="654427" y="295378"/>
                  <a:pt x="652585" y="299062"/>
                </a:cubicBezTo>
                <a:cubicBezTo>
                  <a:pt x="646123" y="311984"/>
                  <a:pt x="635414" y="320141"/>
                  <a:pt x="625231" y="330324"/>
                </a:cubicBezTo>
                <a:cubicBezTo>
                  <a:pt x="610189" y="345367"/>
                  <a:pt x="618105" y="338982"/>
                  <a:pt x="601785" y="349862"/>
                </a:cubicBezTo>
                <a:cubicBezTo>
                  <a:pt x="594313" y="372275"/>
                  <a:pt x="602935" y="352237"/>
                  <a:pt x="590062" y="369401"/>
                </a:cubicBezTo>
                <a:cubicBezTo>
                  <a:pt x="584426" y="376915"/>
                  <a:pt x="581073" y="386205"/>
                  <a:pt x="574431" y="392847"/>
                </a:cubicBezTo>
                <a:cubicBezTo>
                  <a:pt x="570523" y="396755"/>
                  <a:pt x="566101" y="400208"/>
                  <a:pt x="562708" y="404570"/>
                </a:cubicBezTo>
                <a:cubicBezTo>
                  <a:pt x="556941" y="411984"/>
                  <a:pt x="552287" y="420201"/>
                  <a:pt x="547077" y="428016"/>
                </a:cubicBezTo>
                <a:cubicBezTo>
                  <a:pt x="544472" y="431924"/>
                  <a:pt x="542583" y="436418"/>
                  <a:pt x="539262" y="439739"/>
                </a:cubicBezTo>
                <a:cubicBezTo>
                  <a:pt x="536657" y="442344"/>
                  <a:pt x="533748" y="444678"/>
                  <a:pt x="531446" y="447555"/>
                </a:cubicBezTo>
                <a:cubicBezTo>
                  <a:pt x="528512" y="451222"/>
                  <a:pt x="526952" y="455957"/>
                  <a:pt x="523631" y="459278"/>
                </a:cubicBezTo>
                <a:cubicBezTo>
                  <a:pt x="520310" y="462599"/>
                  <a:pt x="515816" y="464488"/>
                  <a:pt x="511908" y="467093"/>
                </a:cubicBezTo>
                <a:cubicBezTo>
                  <a:pt x="506103" y="475801"/>
                  <a:pt x="504234" y="480265"/>
                  <a:pt x="496277" y="486631"/>
                </a:cubicBezTo>
                <a:cubicBezTo>
                  <a:pt x="477610" y="501564"/>
                  <a:pt x="492094" y="488724"/>
                  <a:pt x="472831" y="498355"/>
                </a:cubicBezTo>
                <a:cubicBezTo>
                  <a:pt x="468630" y="500455"/>
                  <a:pt x="465016" y="503565"/>
                  <a:pt x="461108" y="506170"/>
                </a:cubicBezTo>
                <a:cubicBezTo>
                  <a:pt x="458503" y="510078"/>
                  <a:pt x="456349" y="514327"/>
                  <a:pt x="453293" y="517893"/>
                </a:cubicBezTo>
                <a:cubicBezTo>
                  <a:pt x="448498" y="523488"/>
                  <a:pt x="437662" y="533524"/>
                  <a:pt x="437662" y="533524"/>
                </a:cubicBezTo>
                <a:cubicBezTo>
                  <a:pt x="436359" y="537432"/>
                  <a:pt x="435596" y="541563"/>
                  <a:pt x="433754" y="545247"/>
                </a:cubicBezTo>
                <a:cubicBezTo>
                  <a:pt x="427802" y="557151"/>
                  <a:pt x="419924" y="562985"/>
                  <a:pt x="410308" y="572601"/>
                </a:cubicBezTo>
                <a:lnTo>
                  <a:pt x="398585" y="584324"/>
                </a:lnTo>
                <a:cubicBezTo>
                  <a:pt x="395980" y="586929"/>
                  <a:pt x="394264" y="590974"/>
                  <a:pt x="390769" y="592139"/>
                </a:cubicBezTo>
                <a:cubicBezTo>
                  <a:pt x="348015" y="606392"/>
                  <a:pt x="412774" y="583661"/>
                  <a:pt x="367323" y="603862"/>
                </a:cubicBezTo>
                <a:cubicBezTo>
                  <a:pt x="325471" y="622463"/>
                  <a:pt x="358685" y="601807"/>
                  <a:pt x="332154" y="619493"/>
                </a:cubicBezTo>
                <a:cubicBezTo>
                  <a:pt x="311313" y="618190"/>
                  <a:pt x="290398" y="617771"/>
                  <a:pt x="269631" y="615585"/>
                </a:cubicBezTo>
                <a:cubicBezTo>
                  <a:pt x="239330" y="612396"/>
                  <a:pt x="281550" y="609139"/>
                  <a:pt x="242277" y="596047"/>
                </a:cubicBezTo>
                <a:cubicBezTo>
                  <a:pt x="225240" y="590368"/>
                  <a:pt x="219492" y="590736"/>
                  <a:pt x="207108" y="580416"/>
                </a:cubicBezTo>
                <a:cubicBezTo>
                  <a:pt x="202863" y="576878"/>
                  <a:pt x="199630" y="572231"/>
                  <a:pt x="195385" y="568693"/>
                </a:cubicBezTo>
                <a:cubicBezTo>
                  <a:pt x="191777" y="565686"/>
                  <a:pt x="187329" y="563812"/>
                  <a:pt x="183662" y="560878"/>
                </a:cubicBezTo>
                <a:cubicBezTo>
                  <a:pt x="173511" y="552757"/>
                  <a:pt x="177656" y="551262"/>
                  <a:pt x="164123" y="545247"/>
                </a:cubicBezTo>
                <a:cubicBezTo>
                  <a:pt x="156595" y="541901"/>
                  <a:pt x="148492" y="540036"/>
                  <a:pt x="140677" y="537431"/>
                </a:cubicBezTo>
                <a:lnTo>
                  <a:pt x="128954" y="533524"/>
                </a:lnTo>
                <a:cubicBezTo>
                  <a:pt x="102363" y="506930"/>
                  <a:pt x="143905" y="547455"/>
                  <a:pt x="109416" y="517893"/>
                </a:cubicBezTo>
                <a:cubicBezTo>
                  <a:pt x="103821" y="513098"/>
                  <a:pt x="98995" y="507472"/>
                  <a:pt x="93785" y="502262"/>
                </a:cubicBezTo>
                <a:lnTo>
                  <a:pt x="85969" y="494447"/>
                </a:lnTo>
                <a:lnTo>
                  <a:pt x="42985" y="451462"/>
                </a:lnTo>
                <a:lnTo>
                  <a:pt x="27354" y="435831"/>
                </a:lnTo>
                <a:cubicBezTo>
                  <a:pt x="17495" y="421042"/>
                  <a:pt x="22860" y="427429"/>
                  <a:pt x="11723" y="416293"/>
                </a:cubicBezTo>
                <a:cubicBezTo>
                  <a:pt x="2349" y="388165"/>
                  <a:pt x="13730" y="423312"/>
                  <a:pt x="3908" y="388939"/>
                </a:cubicBezTo>
                <a:cubicBezTo>
                  <a:pt x="2776" y="384978"/>
                  <a:pt x="1303" y="381124"/>
                  <a:pt x="0" y="377216"/>
                </a:cubicBezTo>
                <a:cubicBezTo>
                  <a:pt x="1303" y="351165"/>
                  <a:pt x="2173" y="325088"/>
                  <a:pt x="3908" y="299062"/>
                </a:cubicBezTo>
                <a:cubicBezTo>
                  <a:pt x="6427" y="261285"/>
                  <a:pt x="4243" y="270705"/>
                  <a:pt x="11723" y="248262"/>
                </a:cubicBezTo>
                <a:cubicBezTo>
                  <a:pt x="13026" y="235236"/>
                  <a:pt x="12687" y="221940"/>
                  <a:pt x="15631" y="209185"/>
                </a:cubicBezTo>
                <a:cubicBezTo>
                  <a:pt x="16687" y="204609"/>
                  <a:pt x="21346" y="201663"/>
                  <a:pt x="23446" y="197462"/>
                </a:cubicBezTo>
                <a:cubicBezTo>
                  <a:pt x="25288" y="193778"/>
                  <a:pt x="26355" y="189735"/>
                  <a:pt x="27354" y="185739"/>
                </a:cubicBezTo>
                <a:cubicBezTo>
                  <a:pt x="33528" y="161044"/>
                  <a:pt x="25710" y="171754"/>
                  <a:pt x="39077" y="158385"/>
                </a:cubicBezTo>
                <a:cubicBezTo>
                  <a:pt x="44756" y="141348"/>
                  <a:pt x="44388" y="135600"/>
                  <a:pt x="54708" y="123216"/>
                </a:cubicBezTo>
                <a:cubicBezTo>
                  <a:pt x="58246" y="118971"/>
                  <a:pt x="62523" y="115401"/>
                  <a:pt x="66431" y="111493"/>
                </a:cubicBezTo>
                <a:cubicBezTo>
                  <a:pt x="70686" y="98730"/>
                  <a:pt x="72359" y="95326"/>
                  <a:pt x="74246" y="80231"/>
                </a:cubicBezTo>
                <a:cubicBezTo>
                  <a:pt x="76030" y="65955"/>
                  <a:pt x="76119" y="51489"/>
                  <a:pt x="78154" y="37247"/>
                </a:cubicBezTo>
                <a:cubicBezTo>
                  <a:pt x="78737" y="33169"/>
                  <a:pt x="81063" y="29520"/>
                  <a:pt x="82062" y="25524"/>
                </a:cubicBezTo>
                <a:cubicBezTo>
                  <a:pt x="88063" y="1517"/>
                  <a:pt x="78870" y="8351"/>
                  <a:pt x="97693" y="2078"/>
                </a:cubicBezTo>
                <a:cubicBezTo>
                  <a:pt x="118720" y="6283"/>
                  <a:pt x="116712" y="0"/>
                  <a:pt x="121139" y="17708"/>
                </a:cubicBezTo>
                <a:cubicBezTo>
                  <a:pt x="121455" y="18972"/>
                  <a:pt x="119185" y="13150"/>
                  <a:pt x="121139" y="13801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олилиния 15"/>
          <p:cNvSpPr/>
          <p:nvPr/>
        </p:nvSpPr>
        <p:spPr>
          <a:xfrm>
            <a:off x="7464630" y="4398108"/>
            <a:ext cx="719780" cy="537307"/>
          </a:xfrm>
          <a:custGeom>
            <a:avLst/>
            <a:gdLst>
              <a:gd name="connsiteX0" fmla="*/ 378108 w 719780"/>
              <a:gd name="connsiteY0" fmla="*/ 1954 h 537307"/>
              <a:gd name="connsiteX1" fmla="*/ 374201 w 719780"/>
              <a:gd name="connsiteY1" fmla="*/ 13677 h 537307"/>
              <a:gd name="connsiteX2" fmla="*/ 354662 w 719780"/>
              <a:gd name="connsiteY2" fmla="*/ 29307 h 537307"/>
              <a:gd name="connsiteX3" fmla="*/ 346847 w 719780"/>
              <a:gd name="connsiteY3" fmla="*/ 52754 h 537307"/>
              <a:gd name="connsiteX4" fmla="*/ 342939 w 719780"/>
              <a:gd name="connsiteY4" fmla="*/ 91830 h 537307"/>
              <a:gd name="connsiteX5" fmla="*/ 335124 w 719780"/>
              <a:gd name="connsiteY5" fmla="*/ 99646 h 537307"/>
              <a:gd name="connsiteX6" fmla="*/ 307770 w 719780"/>
              <a:gd name="connsiteY6" fmla="*/ 103554 h 537307"/>
              <a:gd name="connsiteX7" fmla="*/ 296047 w 719780"/>
              <a:gd name="connsiteY7" fmla="*/ 107461 h 537307"/>
              <a:gd name="connsiteX8" fmla="*/ 280416 w 719780"/>
              <a:gd name="connsiteY8" fmla="*/ 123092 h 537307"/>
              <a:gd name="connsiteX9" fmla="*/ 256970 w 719780"/>
              <a:gd name="connsiteY9" fmla="*/ 146538 h 537307"/>
              <a:gd name="connsiteX10" fmla="*/ 249155 w 719780"/>
              <a:gd name="connsiteY10" fmla="*/ 154354 h 537307"/>
              <a:gd name="connsiteX11" fmla="*/ 241339 w 719780"/>
              <a:gd name="connsiteY11" fmla="*/ 162169 h 537307"/>
              <a:gd name="connsiteX12" fmla="*/ 237432 w 719780"/>
              <a:gd name="connsiteY12" fmla="*/ 173892 h 537307"/>
              <a:gd name="connsiteX13" fmla="*/ 213985 w 719780"/>
              <a:gd name="connsiteY13" fmla="*/ 197338 h 537307"/>
              <a:gd name="connsiteX14" fmla="*/ 206170 w 719780"/>
              <a:gd name="connsiteY14" fmla="*/ 205154 h 537307"/>
              <a:gd name="connsiteX15" fmla="*/ 174908 w 719780"/>
              <a:gd name="connsiteY15" fmla="*/ 228600 h 537307"/>
              <a:gd name="connsiteX16" fmla="*/ 167093 w 719780"/>
              <a:gd name="connsiteY16" fmla="*/ 252046 h 537307"/>
              <a:gd name="connsiteX17" fmla="*/ 143647 w 719780"/>
              <a:gd name="connsiteY17" fmla="*/ 275492 h 537307"/>
              <a:gd name="connsiteX18" fmla="*/ 124108 w 719780"/>
              <a:gd name="connsiteY18" fmla="*/ 295030 h 537307"/>
              <a:gd name="connsiteX19" fmla="*/ 116293 w 719780"/>
              <a:gd name="connsiteY19" fmla="*/ 306754 h 537307"/>
              <a:gd name="connsiteX20" fmla="*/ 92847 w 719780"/>
              <a:gd name="connsiteY20" fmla="*/ 326292 h 537307"/>
              <a:gd name="connsiteX21" fmla="*/ 85032 w 719780"/>
              <a:gd name="connsiteY21" fmla="*/ 338015 h 537307"/>
              <a:gd name="connsiteX22" fmla="*/ 53770 w 719780"/>
              <a:gd name="connsiteY22" fmla="*/ 365369 h 537307"/>
              <a:gd name="connsiteX23" fmla="*/ 45955 w 719780"/>
              <a:gd name="connsiteY23" fmla="*/ 377092 h 537307"/>
              <a:gd name="connsiteX24" fmla="*/ 30324 w 719780"/>
              <a:gd name="connsiteY24" fmla="*/ 392723 h 537307"/>
              <a:gd name="connsiteX25" fmla="*/ 26416 w 719780"/>
              <a:gd name="connsiteY25" fmla="*/ 404446 h 537307"/>
              <a:gd name="connsiteX26" fmla="*/ 18601 w 719780"/>
              <a:gd name="connsiteY26" fmla="*/ 416169 h 537307"/>
              <a:gd name="connsiteX27" fmla="*/ 2970 w 719780"/>
              <a:gd name="connsiteY27" fmla="*/ 451338 h 537307"/>
              <a:gd name="connsiteX28" fmla="*/ 18601 w 719780"/>
              <a:gd name="connsiteY28" fmla="*/ 466969 h 537307"/>
              <a:gd name="connsiteX29" fmla="*/ 108478 w 719780"/>
              <a:gd name="connsiteY29" fmla="*/ 474784 h 537307"/>
              <a:gd name="connsiteX30" fmla="*/ 128016 w 719780"/>
              <a:gd name="connsiteY30" fmla="*/ 478692 h 537307"/>
              <a:gd name="connsiteX31" fmla="*/ 139739 w 719780"/>
              <a:gd name="connsiteY31" fmla="*/ 486507 h 537307"/>
              <a:gd name="connsiteX32" fmla="*/ 151462 w 719780"/>
              <a:gd name="connsiteY32" fmla="*/ 490415 h 537307"/>
              <a:gd name="connsiteX33" fmla="*/ 159278 w 719780"/>
              <a:gd name="connsiteY33" fmla="*/ 498230 h 537307"/>
              <a:gd name="connsiteX34" fmla="*/ 182724 w 719780"/>
              <a:gd name="connsiteY34" fmla="*/ 502138 h 537307"/>
              <a:gd name="connsiteX35" fmla="*/ 256970 w 719780"/>
              <a:gd name="connsiteY35" fmla="*/ 506046 h 537307"/>
              <a:gd name="connsiteX36" fmla="*/ 288232 w 719780"/>
              <a:gd name="connsiteY36" fmla="*/ 513861 h 537307"/>
              <a:gd name="connsiteX37" fmla="*/ 299955 w 719780"/>
              <a:gd name="connsiteY37" fmla="*/ 517769 h 537307"/>
              <a:gd name="connsiteX38" fmla="*/ 311678 w 719780"/>
              <a:gd name="connsiteY38" fmla="*/ 525584 h 537307"/>
              <a:gd name="connsiteX39" fmla="*/ 319493 w 719780"/>
              <a:gd name="connsiteY39" fmla="*/ 533400 h 537307"/>
              <a:gd name="connsiteX40" fmla="*/ 331216 w 719780"/>
              <a:gd name="connsiteY40" fmla="*/ 537307 h 537307"/>
              <a:gd name="connsiteX41" fmla="*/ 526601 w 719780"/>
              <a:gd name="connsiteY41" fmla="*/ 533400 h 537307"/>
              <a:gd name="connsiteX42" fmla="*/ 534416 w 719780"/>
              <a:gd name="connsiteY42" fmla="*/ 525584 h 537307"/>
              <a:gd name="connsiteX43" fmla="*/ 565678 w 719780"/>
              <a:gd name="connsiteY43" fmla="*/ 517769 h 537307"/>
              <a:gd name="connsiteX44" fmla="*/ 585216 w 719780"/>
              <a:gd name="connsiteY44" fmla="*/ 498230 h 537307"/>
              <a:gd name="connsiteX45" fmla="*/ 600847 w 719780"/>
              <a:gd name="connsiteY45" fmla="*/ 478692 h 537307"/>
              <a:gd name="connsiteX46" fmla="*/ 608662 w 719780"/>
              <a:gd name="connsiteY46" fmla="*/ 455246 h 537307"/>
              <a:gd name="connsiteX47" fmla="*/ 628201 w 719780"/>
              <a:gd name="connsiteY47" fmla="*/ 439615 h 537307"/>
              <a:gd name="connsiteX48" fmla="*/ 647739 w 719780"/>
              <a:gd name="connsiteY48" fmla="*/ 416169 h 537307"/>
              <a:gd name="connsiteX49" fmla="*/ 663370 w 719780"/>
              <a:gd name="connsiteY49" fmla="*/ 400538 h 537307"/>
              <a:gd name="connsiteX50" fmla="*/ 675093 w 719780"/>
              <a:gd name="connsiteY50" fmla="*/ 388815 h 537307"/>
              <a:gd name="connsiteX51" fmla="*/ 682908 w 719780"/>
              <a:gd name="connsiteY51" fmla="*/ 377092 h 537307"/>
              <a:gd name="connsiteX52" fmla="*/ 686816 w 719780"/>
              <a:gd name="connsiteY52" fmla="*/ 334107 h 537307"/>
              <a:gd name="connsiteX53" fmla="*/ 690724 w 719780"/>
              <a:gd name="connsiteY53" fmla="*/ 322384 h 537307"/>
              <a:gd name="connsiteX54" fmla="*/ 702447 w 719780"/>
              <a:gd name="connsiteY54" fmla="*/ 314569 h 537307"/>
              <a:gd name="connsiteX55" fmla="*/ 710262 w 719780"/>
              <a:gd name="connsiteY55" fmla="*/ 302846 h 537307"/>
              <a:gd name="connsiteX56" fmla="*/ 718078 w 719780"/>
              <a:gd name="connsiteY56" fmla="*/ 295030 h 537307"/>
              <a:gd name="connsiteX57" fmla="*/ 706355 w 719780"/>
              <a:gd name="connsiteY57" fmla="*/ 263769 h 537307"/>
              <a:gd name="connsiteX58" fmla="*/ 698539 w 719780"/>
              <a:gd name="connsiteY58" fmla="*/ 255954 h 537307"/>
              <a:gd name="connsiteX59" fmla="*/ 671185 w 719780"/>
              <a:gd name="connsiteY59" fmla="*/ 212969 h 537307"/>
              <a:gd name="connsiteX60" fmla="*/ 647739 w 719780"/>
              <a:gd name="connsiteY60" fmla="*/ 205154 h 537307"/>
              <a:gd name="connsiteX61" fmla="*/ 632108 w 719780"/>
              <a:gd name="connsiteY61" fmla="*/ 189523 h 537307"/>
              <a:gd name="connsiteX62" fmla="*/ 620385 w 719780"/>
              <a:gd name="connsiteY62" fmla="*/ 181707 h 537307"/>
              <a:gd name="connsiteX63" fmla="*/ 596939 w 719780"/>
              <a:gd name="connsiteY63" fmla="*/ 158261 h 537307"/>
              <a:gd name="connsiteX64" fmla="*/ 585216 w 719780"/>
              <a:gd name="connsiteY64" fmla="*/ 146538 h 537307"/>
              <a:gd name="connsiteX65" fmla="*/ 573493 w 719780"/>
              <a:gd name="connsiteY65" fmla="*/ 138723 h 537307"/>
              <a:gd name="connsiteX66" fmla="*/ 553955 w 719780"/>
              <a:gd name="connsiteY66" fmla="*/ 127000 h 537307"/>
              <a:gd name="connsiteX67" fmla="*/ 546139 w 719780"/>
              <a:gd name="connsiteY67" fmla="*/ 119184 h 537307"/>
              <a:gd name="connsiteX68" fmla="*/ 510970 w 719780"/>
              <a:gd name="connsiteY68" fmla="*/ 99646 h 537307"/>
              <a:gd name="connsiteX69" fmla="*/ 495339 w 719780"/>
              <a:gd name="connsiteY69" fmla="*/ 84015 h 537307"/>
              <a:gd name="connsiteX70" fmla="*/ 483616 w 719780"/>
              <a:gd name="connsiteY70" fmla="*/ 76200 h 537307"/>
              <a:gd name="connsiteX71" fmla="*/ 467985 w 719780"/>
              <a:gd name="connsiteY71" fmla="*/ 60569 h 537307"/>
              <a:gd name="connsiteX72" fmla="*/ 448447 w 719780"/>
              <a:gd name="connsiteY72" fmla="*/ 41030 h 537307"/>
              <a:gd name="connsiteX73" fmla="*/ 428908 w 719780"/>
              <a:gd name="connsiteY73" fmla="*/ 21492 h 537307"/>
              <a:gd name="connsiteX74" fmla="*/ 417185 w 719780"/>
              <a:gd name="connsiteY74" fmla="*/ 9769 h 537307"/>
              <a:gd name="connsiteX75" fmla="*/ 385924 w 719780"/>
              <a:gd name="connsiteY75" fmla="*/ 1954 h 537307"/>
              <a:gd name="connsiteX76" fmla="*/ 378108 w 719780"/>
              <a:gd name="connsiteY76" fmla="*/ 1954 h 537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</a:cxnLst>
            <a:rect l="l" t="t" r="r" b="b"/>
            <a:pathLst>
              <a:path w="719780" h="537307">
                <a:moveTo>
                  <a:pt x="378108" y="1954"/>
                </a:moveTo>
                <a:cubicBezTo>
                  <a:pt x="376154" y="3908"/>
                  <a:pt x="376320" y="10145"/>
                  <a:pt x="374201" y="13677"/>
                </a:cubicBezTo>
                <a:cubicBezTo>
                  <a:pt x="370490" y="19862"/>
                  <a:pt x="359985" y="25759"/>
                  <a:pt x="354662" y="29307"/>
                </a:cubicBezTo>
                <a:cubicBezTo>
                  <a:pt x="352057" y="37123"/>
                  <a:pt x="347667" y="44557"/>
                  <a:pt x="346847" y="52754"/>
                </a:cubicBezTo>
                <a:cubicBezTo>
                  <a:pt x="345544" y="65779"/>
                  <a:pt x="346114" y="79131"/>
                  <a:pt x="342939" y="91830"/>
                </a:cubicBezTo>
                <a:cubicBezTo>
                  <a:pt x="342045" y="95404"/>
                  <a:pt x="338619" y="98481"/>
                  <a:pt x="335124" y="99646"/>
                </a:cubicBezTo>
                <a:cubicBezTo>
                  <a:pt x="326386" y="102559"/>
                  <a:pt x="316888" y="102251"/>
                  <a:pt x="307770" y="103554"/>
                </a:cubicBezTo>
                <a:cubicBezTo>
                  <a:pt x="303862" y="104856"/>
                  <a:pt x="299399" y="105067"/>
                  <a:pt x="296047" y="107461"/>
                </a:cubicBezTo>
                <a:cubicBezTo>
                  <a:pt x="290051" y="111744"/>
                  <a:pt x="285626" y="117882"/>
                  <a:pt x="280416" y="123092"/>
                </a:cubicBezTo>
                <a:lnTo>
                  <a:pt x="256970" y="146538"/>
                </a:lnTo>
                <a:lnTo>
                  <a:pt x="249155" y="154354"/>
                </a:lnTo>
                <a:lnTo>
                  <a:pt x="241339" y="162169"/>
                </a:lnTo>
                <a:cubicBezTo>
                  <a:pt x="240037" y="166077"/>
                  <a:pt x="239826" y="170540"/>
                  <a:pt x="237432" y="173892"/>
                </a:cubicBezTo>
                <a:cubicBezTo>
                  <a:pt x="237424" y="173904"/>
                  <a:pt x="217898" y="193425"/>
                  <a:pt x="213985" y="197338"/>
                </a:cubicBezTo>
                <a:cubicBezTo>
                  <a:pt x="211380" y="199943"/>
                  <a:pt x="209236" y="203110"/>
                  <a:pt x="206170" y="205154"/>
                </a:cubicBezTo>
                <a:cubicBezTo>
                  <a:pt x="179658" y="222828"/>
                  <a:pt x="189366" y="214142"/>
                  <a:pt x="174908" y="228600"/>
                </a:cubicBezTo>
                <a:cubicBezTo>
                  <a:pt x="172303" y="236415"/>
                  <a:pt x="172918" y="246221"/>
                  <a:pt x="167093" y="252046"/>
                </a:cubicBezTo>
                <a:cubicBezTo>
                  <a:pt x="159278" y="259861"/>
                  <a:pt x="149778" y="266296"/>
                  <a:pt x="143647" y="275492"/>
                </a:cubicBezTo>
                <a:cubicBezTo>
                  <a:pt x="133227" y="291123"/>
                  <a:pt x="139740" y="284610"/>
                  <a:pt x="124108" y="295030"/>
                </a:cubicBezTo>
                <a:cubicBezTo>
                  <a:pt x="121503" y="298938"/>
                  <a:pt x="119300" y="303146"/>
                  <a:pt x="116293" y="306754"/>
                </a:cubicBezTo>
                <a:cubicBezTo>
                  <a:pt x="106892" y="318036"/>
                  <a:pt x="104373" y="318608"/>
                  <a:pt x="92847" y="326292"/>
                </a:cubicBezTo>
                <a:cubicBezTo>
                  <a:pt x="90242" y="330200"/>
                  <a:pt x="88353" y="334694"/>
                  <a:pt x="85032" y="338015"/>
                </a:cubicBezTo>
                <a:cubicBezTo>
                  <a:pt x="64374" y="358672"/>
                  <a:pt x="79119" y="327344"/>
                  <a:pt x="53770" y="365369"/>
                </a:cubicBezTo>
                <a:cubicBezTo>
                  <a:pt x="51165" y="369277"/>
                  <a:pt x="49011" y="373526"/>
                  <a:pt x="45955" y="377092"/>
                </a:cubicBezTo>
                <a:cubicBezTo>
                  <a:pt x="41160" y="382687"/>
                  <a:pt x="30324" y="392723"/>
                  <a:pt x="30324" y="392723"/>
                </a:cubicBezTo>
                <a:cubicBezTo>
                  <a:pt x="29021" y="396631"/>
                  <a:pt x="28258" y="400762"/>
                  <a:pt x="26416" y="404446"/>
                </a:cubicBezTo>
                <a:cubicBezTo>
                  <a:pt x="24316" y="408647"/>
                  <a:pt x="20508" y="411877"/>
                  <a:pt x="18601" y="416169"/>
                </a:cubicBezTo>
                <a:cubicBezTo>
                  <a:pt x="0" y="458021"/>
                  <a:pt x="20656" y="424807"/>
                  <a:pt x="2970" y="451338"/>
                </a:cubicBezTo>
                <a:cubicBezTo>
                  <a:pt x="8180" y="456548"/>
                  <a:pt x="11611" y="464639"/>
                  <a:pt x="18601" y="466969"/>
                </a:cubicBezTo>
                <a:cubicBezTo>
                  <a:pt x="55069" y="479126"/>
                  <a:pt x="26210" y="470671"/>
                  <a:pt x="108478" y="474784"/>
                </a:cubicBezTo>
                <a:cubicBezTo>
                  <a:pt x="114991" y="476087"/>
                  <a:pt x="121797" y="476360"/>
                  <a:pt x="128016" y="478692"/>
                </a:cubicBezTo>
                <a:cubicBezTo>
                  <a:pt x="132413" y="480341"/>
                  <a:pt x="135538" y="484407"/>
                  <a:pt x="139739" y="486507"/>
                </a:cubicBezTo>
                <a:cubicBezTo>
                  <a:pt x="143423" y="488349"/>
                  <a:pt x="147554" y="489112"/>
                  <a:pt x="151462" y="490415"/>
                </a:cubicBezTo>
                <a:cubicBezTo>
                  <a:pt x="154067" y="493020"/>
                  <a:pt x="155828" y="496936"/>
                  <a:pt x="159278" y="498230"/>
                </a:cubicBezTo>
                <a:cubicBezTo>
                  <a:pt x="166697" y="501012"/>
                  <a:pt x="174826" y="501506"/>
                  <a:pt x="182724" y="502138"/>
                </a:cubicBezTo>
                <a:cubicBezTo>
                  <a:pt x="207428" y="504114"/>
                  <a:pt x="232221" y="504743"/>
                  <a:pt x="256970" y="506046"/>
                </a:cubicBezTo>
                <a:cubicBezTo>
                  <a:pt x="267391" y="508651"/>
                  <a:pt x="278042" y="510464"/>
                  <a:pt x="288232" y="513861"/>
                </a:cubicBezTo>
                <a:cubicBezTo>
                  <a:pt x="292140" y="515164"/>
                  <a:pt x="296271" y="515927"/>
                  <a:pt x="299955" y="517769"/>
                </a:cubicBezTo>
                <a:cubicBezTo>
                  <a:pt x="304156" y="519869"/>
                  <a:pt x="308011" y="522650"/>
                  <a:pt x="311678" y="525584"/>
                </a:cubicBezTo>
                <a:cubicBezTo>
                  <a:pt x="314555" y="527886"/>
                  <a:pt x="316334" y="531504"/>
                  <a:pt x="319493" y="533400"/>
                </a:cubicBezTo>
                <a:cubicBezTo>
                  <a:pt x="323025" y="535519"/>
                  <a:pt x="327308" y="536005"/>
                  <a:pt x="331216" y="537307"/>
                </a:cubicBezTo>
                <a:cubicBezTo>
                  <a:pt x="396344" y="536005"/>
                  <a:pt x="461568" y="537152"/>
                  <a:pt x="526601" y="533400"/>
                </a:cubicBezTo>
                <a:cubicBezTo>
                  <a:pt x="530279" y="533188"/>
                  <a:pt x="531257" y="527480"/>
                  <a:pt x="534416" y="525584"/>
                </a:cubicBezTo>
                <a:cubicBezTo>
                  <a:pt x="540421" y="521981"/>
                  <a:pt x="561481" y="518608"/>
                  <a:pt x="565678" y="517769"/>
                </a:cubicBezTo>
                <a:cubicBezTo>
                  <a:pt x="585777" y="504370"/>
                  <a:pt x="570328" y="516841"/>
                  <a:pt x="585216" y="498230"/>
                </a:cubicBezTo>
                <a:cubicBezTo>
                  <a:pt x="593338" y="488077"/>
                  <a:pt x="594831" y="492228"/>
                  <a:pt x="600847" y="478692"/>
                </a:cubicBezTo>
                <a:cubicBezTo>
                  <a:pt x="604193" y="471164"/>
                  <a:pt x="602837" y="461071"/>
                  <a:pt x="608662" y="455246"/>
                </a:cubicBezTo>
                <a:cubicBezTo>
                  <a:pt x="631401" y="432507"/>
                  <a:pt x="598624" y="464262"/>
                  <a:pt x="628201" y="439615"/>
                </a:cubicBezTo>
                <a:cubicBezTo>
                  <a:pt x="648527" y="422677"/>
                  <a:pt x="632370" y="434100"/>
                  <a:pt x="647739" y="416169"/>
                </a:cubicBezTo>
                <a:cubicBezTo>
                  <a:pt x="652534" y="410574"/>
                  <a:pt x="658160" y="405748"/>
                  <a:pt x="663370" y="400538"/>
                </a:cubicBezTo>
                <a:cubicBezTo>
                  <a:pt x="667278" y="396630"/>
                  <a:pt x="672028" y="393413"/>
                  <a:pt x="675093" y="388815"/>
                </a:cubicBezTo>
                <a:lnTo>
                  <a:pt x="682908" y="377092"/>
                </a:lnTo>
                <a:cubicBezTo>
                  <a:pt x="684211" y="362764"/>
                  <a:pt x="684781" y="348350"/>
                  <a:pt x="686816" y="334107"/>
                </a:cubicBezTo>
                <a:cubicBezTo>
                  <a:pt x="687399" y="330029"/>
                  <a:pt x="688151" y="325600"/>
                  <a:pt x="690724" y="322384"/>
                </a:cubicBezTo>
                <a:cubicBezTo>
                  <a:pt x="693658" y="318717"/>
                  <a:pt x="698539" y="317174"/>
                  <a:pt x="702447" y="314569"/>
                </a:cubicBezTo>
                <a:cubicBezTo>
                  <a:pt x="705052" y="310661"/>
                  <a:pt x="707328" y="306513"/>
                  <a:pt x="710262" y="302846"/>
                </a:cubicBezTo>
                <a:cubicBezTo>
                  <a:pt x="712564" y="299969"/>
                  <a:pt x="717557" y="298677"/>
                  <a:pt x="718078" y="295030"/>
                </a:cubicBezTo>
                <a:cubicBezTo>
                  <a:pt x="719780" y="283118"/>
                  <a:pt x="713236" y="272370"/>
                  <a:pt x="706355" y="263769"/>
                </a:cubicBezTo>
                <a:cubicBezTo>
                  <a:pt x="704053" y="260892"/>
                  <a:pt x="701144" y="258559"/>
                  <a:pt x="698539" y="255954"/>
                </a:cubicBezTo>
                <a:cubicBezTo>
                  <a:pt x="693483" y="240783"/>
                  <a:pt x="690209" y="219310"/>
                  <a:pt x="671185" y="212969"/>
                </a:cubicBezTo>
                <a:lnTo>
                  <a:pt x="647739" y="205154"/>
                </a:lnTo>
                <a:cubicBezTo>
                  <a:pt x="642529" y="199944"/>
                  <a:pt x="638239" y="193611"/>
                  <a:pt x="632108" y="189523"/>
                </a:cubicBezTo>
                <a:cubicBezTo>
                  <a:pt x="628200" y="186918"/>
                  <a:pt x="623895" y="184827"/>
                  <a:pt x="620385" y="181707"/>
                </a:cubicBezTo>
                <a:cubicBezTo>
                  <a:pt x="612124" y="174364"/>
                  <a:pt x="604754" y="166076"/>
                  <a:pt x="596939" y="158261"/>
                </a:cubicBezTo>
                <a:cubicBezTo>
                  <a:pt x="593031" y="154353"/>
                  <a:pt x="589814" y="149603"/>
                  <a:pt x="585216" y="146538"/>
                </a:cubicBezTo>
                <a:cubicBezTo>
                  <a:pt x="581308" y="143933"/>
                  <a:pt x="577160" y="141657"/>
                  <a:pt x="573493" y="138723"/>
                </a:cubicBezTo>
                <a:cubicBezTo>
                  <a:pt x="558167" y="126462"/>
                  <a:pt x="574315" y="133785"/>
                  <a:pt x="553955" y="127000"/>
                </a:cubicBezTo>
                <a:cubicBezTo>
                  <a:pt x="551350" y="124395"/>
                  <a:pt x="549298" y="121080"/>
                  <a:pt x="546139" y="119184"/>
                </a:cubicBezTo>
                <a:cubicBezTo>
                  <a:pt x="521567" y="104441"/>
                  <a:pt x="546823" y="135499"/>
                  <a:pt x="510970" y="99646"/>
                </a:cubicBezTo>
                <a:cubicBezTo>
                  <a:pt x="505760" y="94436"/>
                  <a:pt x="501470" y="88102"/>
                  <a:pt x="495339" y="84015"/>
                </a:cubicBezTo>
                <a:cubicBezTo>
                  <a:pt x="491431" y="81410"/>
                  <a:pt x="487182" y="79256"/>
                  <a:pt x="483616" y="76200"/>
                </a:cubicBezTo>
                <a:cubicBezTo>
                  <a:pt x="478021" y="71405"/>
                  <a:pt x="473195" y="65779"/>
                  <a:pt x="467985" y="60569"/>
                </a:cubicBezTo>
                <a:lnTo>
                  <a:pt x="448447" y="41030"/>
                </a:lnTo>
                <a:lnTo>
                  <a:pt x="428908" y="21492"/>
                </a:lnTo>
                <a:cubicBezTo>
                  <a:pt x="425000" y="17584"/>
                  <a:pt x="422546" y="11109"/>
                  <a:pt x="417185" y="9769"/>
                </a:cubicBezTo>
                <a:lnTo>
                  <a:pt x="385924" y="1954"/>
                </a:lnTo>
                <a:cubicBezTo>
                  <a:pt x="361242" y="10181"/>
                  <a:pt x="380062" y="0"/>
                  <a:pt x="378108" y="1954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42876" y="2143116"/>
          <a:ext cx="8929718" cy="2407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501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8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597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59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b="1" i="1" dirty="0">
                          <a:solidFill>
                            <a:srgbClr val="006600"/>
                          </a:solidFill>
                          <a:latin typeface="Arial" pitchFamily="34" charset="0"/>
                          <a:cs typeface="Arial" pitchFamily="34" charset="0"/>
                        </a:rPr>
                        <a:t>Окоченение 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1" dirty="0">
                          <a:solidFill>
                            <a:srgbClr val="006600"/>
                          </a:solidFill>
                          <a:latin typeface="Arial" pitchFamily="34" charset="0"/>
                          <a:cs typeface="Arial" pitchFamily="34" charset="0"/>
                        </a:rPr>
                        <a:t>Созревание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1" dirty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Глубокий</a:t>
                      </a:r>
                    </a:p>
                    <a:p>
                      <a:pPr algn="ctr"/>
                      <a:r>
                        <a:rPr lang="ru-RU" sz="2800" b="1" i="1" dirty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автолиз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endParaRPr lang="ru-RU" sz="2800" b="1" i="1" dirty="0">
                        <a:solidFill>
                          <a:srgbClr val="0066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sz="2800" b="1" i="1" dirty="0">
                          <a:solidFill>
                            <a:srgbClr val="006600"/>
                          </a:solidFill>
                          <a:latin typeface="Arial" pitchFamily="34" charset="0"/>
                          <a:cs typeface="Arial" pitchFamily="34" charset="0"/>
                        </a:rPr>
                        <a:t>Гликолиз</a:t>
                      </a: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b="1" i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1" i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7,26 →6,02 →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ru-RU" sz="2800" b="1" i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5,5-5,4  →5,8-6,2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1" dirty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6,7 и выше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7" name="Прямоугольник 16"/>
          <p:cNvSpPr/>
          <p:nvPr/>
        </p:nvSpPr>
        <p:spPr>
          <a:xfrm>
            <a:off x="0" y="0"/>
            <a:ext cx="9144000" cy="285728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785813"/>
          </a:xfrm>
        </p:spPr>
        <p:txBody>
          <a:bodyPr>
            <a:normAutofit/>
          </a:bodyPr>
          <a:lstStyle/>
          <a:p>
            <a:r>
              <a:rPr lang="ru-RU" sz="3200" b="1" i="1" dirty="0">
                <a:latin typeface="Arial" pitchFamily="34" charset="0"/>
                <a:cs typeface="Arial" pitchFamily="34" charset="0"/>
              </a:rPr>
              <a:t>Созревание мяса</a:t>
            </a:r>
          </a:p>
        </p:txBody>
      </p:sp>
      <p:sp>
        <p:nvSpPr>
          <p:cNvPr id="9" name="Выгнутая влево стрелка 8"/>
          <p:cNvSpPr/>
          <p:nvPr/>
        </p:nvSpPr>
        <p:spPr>
          <a:xfrm rot="16200000">
            <a:off x="3107521" y="1393017"/>
            <a:ext cx="857256" cy="3500462"/>
          </a:xfrm>
          <a:prstGeom prst="curvedRightArrow">
            <a:avLst/>
          </a:prstGeom>
          <a:solidFill>
            <a:srgbClr val="00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6600"/>
              </a:solidFill>
            </a:endParaRPr>
          </a:p>
        </p:txBody>
      </p:sp>
      <p:sp>
        <p:nvSpPr>
          <p:cNvPr id="10" name="Выгнутая влево стрелка 9"/>
          <p:cNvSpPr/>
          <p:nvPr/>
        </p:nvSpPr>
        <p:spPr>
          <a:xfrm rot="5400000" flipV="1">
            <a:off x="6643702" y="214290"/>
            <a:ext cx="857256" cy="3000396"/>
          </a:xfrm>
          <a:prstGeom prst="curved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71868" y="5072074"/>
            <a:ext cx="44933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/>
              <a:t>Оптимальная изоэлектрическая точка </a:t>
            </a:r>
          </a:p>
          <a:p>
            <a:pPr algn="ctr"/>
            <a:r>
              <a:rPr lang="ru-RU" sz="2000" b="1" dirty="0"/>
              <a:t>белковой молекулы</a:t>
            </a:r>
          </a:p>
        </p:txBody>
      </p:sp>
      <p:sp>
        <p:nvSpPr>
          <p:cNvPr id="14" name="Стрелка вправо 13"/>
          <p:cNvSpPr/>
          <p:nvPr/>
        </p:nvSpPr>
        <p:spPr>
          <a:xfrm rot="16200000">
            <a:off x="5357818" y="4714884"/>
            <a:ext cx="642942" cy="214314"/>
          </a:xfrm>
          <a:prstGeom prst="rightArrow">
            <a:avLst/>
          </a:prstGeom>
          <a:solidFill>
            <a:srgbClr val="00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321303"/>
            <a:ext cx="914400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rgbClr val="0066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 созревании мяса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66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происходит расщепление некоторых </a:t>
            </a:r>
            <a:r>
              <a:rPr kumimoji="0" lang="ru-RU" sz="2400" b="1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нуклеидов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(азотистых  экстрактивных веществ).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Образуются 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летучие вещества, эфиры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 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альдегиды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придающие аромат мясу.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Появляются </a:t>
            </a:r>
            <a:r>
              <a:rPr kumimoji="0" lang="ru-RU" sz="2400" b="1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адениловая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 </a:t>
            </a:r>
            <a:r>
              <a:rPr kumimoji="0" lang="ru-RU" sz="2400" b="1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инозиновая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кислоты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1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аденин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1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ксантин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1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гипоксантин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от которых и зависят вкусовые качества мяса.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sng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Меняется реакция среды 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мяса в сторону кислотности  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24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рН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6,2 – 5,8)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>
                <a:ln>
                  <a:noFill/>
                </a:ln>
                <a:solidFill>
                  <a:srgbClr val="0066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Это способствует набуханию коллоидов протоплазмы, благодаря чему мясо приобретает мягкость, нежность и хорошо поддается кулинарной обработке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66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Мясо такого качества, получается, через 24</a:t>
            </a:r>
            <a:r>
              <a:rPr kumimoji="0" lang="ru-RU" sz="2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часа 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его хранения при температуре от +4 до +12° (в зависимости от возможностей предприятий).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1"/>
          <p:cNvSpPr>
            <a:spLocks noChangeArrowheads="1"/>
          </p:cNvSpPr>
          <p:nvPr/>
        </p:nvSpPr>
        <p:spPr bwMode="auto">
          <a:xfrm>
            <a:off x="0" y="749931"/>
            <a:ext cx="91440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результате комплекса </a:t>
            </a:r>
            <a:r>
              <a:rPr kumimoji="0" lang="ru-RU" sz="2400" i="1" u="none" strike="noStrike" cap="none" normalizeH="0" baseline="0" dirty="0" err="1">
                <a:ln>
                  <a:noFill/>
                </a:ln>
                <a:solidFill>
                  <a:srgbClr val="0066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автолитических</a:t>
            </a:r>
            <a:r>
              <a:rPr kumimoji="0" lang="ru-RU" sz="2400" i="1" u="none" strike="noStrike" cap="none" normalizeH="0" baseline="0" dirty="0">
                <a:ln>
                  <a:noFill/>
                </a:ln>
                <a:solidFill>
                  <a:srgbClr val="0066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превращений </a:t>
            </a:r>
            <a:r>
              <a:rPr kumimoji="0" lang="ru-RU" sz="240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различных компонентов мяса при его созревании образуются и накапливаются вещества, обусловливающие </a:t>
            </a:r>
            <a:r>
              <a:rPr kumimoji="0" lang="ru-RU" sz="2400" i="1" u="none" strike="noStrike" cap="none" normalizeH="0" baseline="0" dirty="0">
                <a:ln>
                  <a:noFill/>
                </a:ln>
                <a:solidFill>
                  <a:srgbClr val="0066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аромат</a:t>
            </a:r>
            <a:r>
              <a:rPr kumimoji="0" lang="ru-RU" sz="240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 </a:t>
            </a:r>
            <a:r>
              <a:rPr kumimoji="0" lang="ru-RU" sz="2400" i="1" u="none" strike="noStrike" cap="none" normalizeH="0" baseline="0" dirty="0">
                <a:ln>
                  <a:noFill/>
                </a:ln>
                <a:solidFill>
                  <a:srgbClr val="0066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вкус</a:t>
            </a:r>
            <a:r>
              <a:rPr kumimoji="0" lang="ru-RU" sz="240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созревшего мяса.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Определенный </a:t>
            </a:r>
            <a:r>
              <a:rPr kumimoji="0" lang="ru-RU" sz="240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вкус</a:t>
            </a:r>
            <a:r>
              <a:rPr kumimoji="0" lang="ru-RU" sz="240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 </a:t>
            </a:r>
            <a:r>
              <a:rPr kumimoji="0" lang="ru-RU" sz="240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аромат</a:t>
            </a:r>
            <a:r>
              <a:rPr kumimoji="0" lang="ru-RU" sz="240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придают созревшему мясу </a:t>
            </a:r>
            <a:r>
              <a:rPr kumimoji="0" lang="ru-RU" sz="2400" b="1" u="none" strike="noStrike" cap="none" normalizeH="0" baseline="0" dirty="0">
                <a:ln>
                  <a:noFill/>
                </a:ln>
                <a:solidFill>
                  <a:srgbClr val="0066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азотсодержащие экстрактивные вещества </a:t>
            </a:r>
            <a:r>
              <a:rPr kumimoji="0" lang="ru-RU" sz="240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— </a:t>
            </a:r>
            <a:r>
              <a:rPr kumimoji="0" lang="ru-RU" sz="2400" u="none" strike="noStrike" cap="none" normalizeH="0" baseline="0" dirty="0" err="1">
                <a:ln>
                  <a:noFill/>
                </a:ln>
                <a:solidFill>
                  <a:srgbClr val="CC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гипоксантин</a:t>
            </a:r>
            <a:r>
              <a:rPr kumimoji="0" lang="ru-RU" sz="2400" u="none" strike="noStrike" cap="none" normalizeH="0" baseline="0" dirty="0">
                <a:ln>
                  <a:noFill/>
                </a:ln>
                <a:solidFill>
                  <a:srgbClr val="CC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креатин и </a:t>
            </a:r>
            <a:r>
              <a:rPr kumimoji="0" lang="ru-RU" sz="2400" u="none" strike="noStrike" cap="none" normalizeH="0" baseline="0" dirty="0" err="1">
                <a:ln>
                  <a:noFill/>
                </a:ln>
                <a:solidFill>
                  <a:srgbClr val="CC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креатинин</a:t>
            </a:r>
            <a:r>
              <a:rPr kumimoji="0" lang="ru-RU" sz="240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образующиеся при распаде АТФ, а также накапливающиеся свободные аминокислоты (</a:t>
            </a:r>
            <a:r>
              <a:rPr kumimoji="0" lang="ru-RU" sz="2400" u="none" strike="noStrike" cap="none" normalizeH="0" baseline="0" dirty="0" err="1">
                <a:ln>
                  <a:noFill/>
                </a:ln>
                <a:solidFill>
                  <a:srgbClr val="CC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глутаминовая</a:t>
            </a:r>
            <a:r>
              <a:rPr kumimoji="0" lang="ru-RU" sz="2400" u="none" strike="noStrike" cap="none" normalizeH="0" baseline="0" dirty="0">
                <a:ln>
                  <a:noFill/>
                </a:ln>
                <a:solidFill>
                  <a:srgbClr val="CC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кислота, аргинин, </a:t>
            </a:r>
            <a:r>
              <a:rPr kumimoji="0" lang="ru-RU" sz="2400" u="none" strike="noStrike" cap="none" normalizeH="0" baseline="0" dirty="0" err="1">
                <a:ln>
                  <a:noFill/>
                </a:ln>
                <a:solidFill>
                  <a:srgbClr val="CC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треонин</a:t>
            </a:r>
            <a:r>
              <a:rPr kumimoji="0" lang="ru-RU" sz="2400" u="none" strike="noStrike" cap="none" normalizeH="0" baseline="0" dirty="0">
                <a:ln>
                  <a:noFill/>
                </a:ln>
                <a:solidFill>
                  <a:srgbClr val="CC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u="none" strike="noStrike" cap="none" normalizeH="0" baseline="0" dirty="0" err="1">
                <a:ln>
                  <a:noFill/>
                </a:ln>
                <a:solidFill>
                  <a:srgbClr val="CC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фенилаланин</a:t>
            </a:r>
            <a:r>
              <a:rPr kumimoji="0" lang="ru-RU" sz="2400" u="none" strike="noStrike" cap="none" normalizeH="0" baseline="0" dirty="0">
                <a:ln>
                  <a:noFill/>
                </a:ln>
                <a:solidFill>
                  <a:srgbClr val="CC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 др</a:t>
            </a:r>
            <a:r>
              <a:rPr kumimoji="0" lang="ru-RU" sz="240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.).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образовании </a:t>
            </a:r>
            <a:r>
              <a:rPr kumimoji="0" lang="ru-RU" sz="240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букета вкуса </a:t>
            </a:r>
            <a:r>
              <a:rPr kumimoji="0" lang="ru-RU" sz="240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</a:t>
            </a:r>
            <a:r>
              <a:rPr kumimoji="0" lang="ru-RU" sz="240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аромата</a:t>
            </a:r>
            <a:r>
              <a:rPr kumimoji="0" lang="ru-RU" sz="240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участвуют </a:t>
            </a:r>
            <a:r>
              <a:rPr kumimoji="0" lang="ru-RU" sz="2400" u="none" strike="noStrike" cap="none" normalizeH="0" baseline="0" dirty="0">
                <a:ln>
                  <a:noFill/>
                </a:ln>
                <a:solidFill>
                  <a:srgbClr val="CC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пировиноградная</a:t>
            </a:r>
            <a:r>
              <a:rPr kumimoji="0" lang="ru-RU" sz="240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 </a:t>
            </a:r>
            <a:r>
              <a:rPr kumimoji="0" lang="ru-RU" sz="2400" u="none" strike="noStrike" cap="none" normalizeH="0" baseline="0" dirty="0">
                <a:ln>
                  <a:noFill/>
                </a:ln>
                <a:solidFill>
                  <a:srgbClr val="CC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молочная кислоты</a:t>
            </a:r>
            <a:r>
              <a:rPr kumimoji="0" lang="ru-RU" sz="240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40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47682"/>
            <a:ext cx="8229600" cy="642918"/>
          </a:xfrm>
        </p:spPr>
        <p:txBody>
          <a:bodyPr>
            <a:normAutofit/>
          </a:bodyPr>
          <a:lstStyle/>
          <a:p>
            <a:r>
              <a:rPr lang="ru-RU" sz="2800" b="1" i="1" dirty="0">
                <a:latin typeface="Arial" pitchFamily="34" charset="0"/>
                <a:cs typeface="Arial" pitchFamily="34" charset="0"/>
              </a:rPr>
              <a:t>Глубокий автолиз</a:t>
            </a:r>
          </a:p>
        </p:txBody>
      </p:sp>
      <p:sp>
        <p:nvSpPr>
          <p:cNvPr id="71681" name="Rectangle 1"/>
          <p:cNvSpPr>
            <a:spLocks noChangeArrowheads="1"/>
          </p:cNvSpPr>
          <p:nvPr/>
        </p:nvSpPr>
        <p:spPr bwMode="auto">
          <a:xfrm>
            <a:off x="0" y="1285860"/>
            <a:ext cx="91440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 повышении температуры (до +20), 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  также</a:t>
            </a:r>
            <a:r>
              <a:rPr kumimoji="0" lang="ru-RU" sz="24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при длительной выдержке мяса 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(свыше 2-6 суток) в условиях низких плюсовых температур ферментативный процесс созревания заходит так глубоко, что в мясе заметно увеличивается количество продуктов распада белков в виде малых пептидов и свободных аминокислот.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 этой стадии мясо приобретает коричневую окраску, в нем увеличивается количество аминного и аммиачного азота, происходит заметный гидролитический распад жиров, что резко снижает его товарные и пищевые качества.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4929222"/>
          </a:xfrm>
        </p:spPr>
        <p:txBody>
          <a:bodyPr>
            <a:noAutofit/>
          </a:bodyPr>
          <a:lstStyle/>
          <a:p>
            <a:r>
              <a:rPr lang="ru-RU" sz="2800" b="1" i="1" dirty="0">
                <a:latin typeface="Arial" pitchFamily="34" charset="0"/>
                <a:cs typeface="Arial" pitchFamily="34" charset="0"/>
              </a:rPr>
              <a:t>Ослизнение</a:t>
            </a:r>
            <a:br>
              <a:rPr lang="ru-RU" sz="2800" i="1" dirty="0">
                <a:latin typeface="Arial" pitchFamily="34" charset="0"/>
                <a:cs typeface="Arial" pitchFamily="34" charset="0"/>
              </a:rPr>
            </a:br>
            <a:r>
              <a:rPr lang="ru-RU" sz="2800" i="1" dirty="0">
                <a:latin typeface="Arial" pitchFamily="34" charset="0"/>
                <a:cs typeface="Arial" pitchFamily="34" charset="0"/>
              </a:rPr>
              <a:t>поверхность мяса липкая, серо-белого цвета, с неприятным кислым запахом. Порок охватывает поверхностный слой. Мясо для человека не опасно, не подлежит хранению. Необходимо обработать раствором соли </a:t>
            </a:r>
            <a:br>
              <a:rPr lang="ru-RU" sz="2800" i="1" dirty="0">
                <a:latin typeface="Arial" pitchFamily="34" charset="0"/>
                <a:cs typeface="Arial" pitchFamily="34" charset="0"/>
              </a:rPr>
            </a:br>
            <a:r>
              <a:rPr lang="ru-RU" sz="2800" i="1" dirty="0">
                <a:latin typeface="Arial" pitchFamily="34" charset="0"/>
                <a:cs typeface="Arial" pitchFamily="34" charset="0"/>
              </a:rPr>
              <a:t>15-20%, с последующим подсушиванием. Мясо быстро использовать, с воздействием высокотемпературной обработки.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285728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5643602"/>
          </a:xfrm>
        </p:spPr>
        <p:txBody>
          <a:bodyPr>
            <a:noAutofit/>
          </a:bodyPr>
          <a:lstStyle/>
          <a:p>
            <a:br>
              <a:rPr lang="ru-RU" sz="2800" b="1" i="1" dirty="0">
                <a:latin typeface="Arial" pitchFamily="34" charset="0"/>
                <a:cs typeface="Arial" pitchFamily="34" charset="0"/>
              </a:rPr>
            </a:br>
            <a:r>
              <a:rPr lang="ru-RU" sz="2800" b="1" i="1" dirty="0">
                <a:latin typeface="Arial" pitchFamily="34" charset="0"/>
                <a:cs typeface="Arial" pitchFamily="34" charset="0"/>
              </a:rPr>
              <a:t>Плесневение</a:t>
            </a:r>
            <a:br>
              <a:rPr lang="ru-RU" sz="2800" i="1" dirty="0">
                <a:latin typeface="Arial" pitchFamily="34" charset="0"/>
                <a:cs typeface="Arial" pitchFamily="34" charset="0"/>
              </a:rPr>
            </a:br>
            <a:r>
              <a:rPr lang="ru-RU" sz="2800" dirty="0"/>
              <a:t> </a:t>
            </a:r>
            <a:r>
              <a:rPr lang="ru-RU" sz="2800" i="1" dirty="0">
                <a:latin typeface="Arial" pitchFamily="34" charset="0"/>
                <a:cs typeface="Arial" pitchFamily="34" charset="0"/>
              </a:rPr>
              <a:t>в результате появления на поверхности мяса плесневых грибков. Развитию их способствует высокая влажность помещений и плохая вентиляция. При поверхностном поражении плесенью мясо промывают 20-25% раствором соли или 3-5% раствором уксусной кислоты, с проветриванием. Сильно поражённое мясо в пищу не допускается и не обрабатывается.</a:t>
            </a:r>
            <a:br>
              <a:rPr lang="ru-RU" sz="2800" dirty="0"/>
            </a:br>
            <a:br>
              <a:rPr lang="ru-RU" sz="2800" dirty="0"/>
            </a:b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9144000" cy="285728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838200"/>
            <a:ext cx="9144000" cy="4929222"/>
          </a:xfrm>
        </p:spPr>
        <p:txBody>
          <a:bodyPr>
            <a:normAutofit/>
          </a:bodyPr>
          <a:lstStyle/>
          <a:p>
            <a:r>
              <a:rPr lang="ru-RU" sz="2800" b="1" i="1" dirty="0">
                <a:latin typeface="Arial" pitchFamily="34" charset="0"/>
                <a:cs typeface="Arial" pitchFamily="34" charset="0"/>
              </a:rPr>
              <a:t>Закисание</a:t>
            </a:r>
            <a:br>
              <a:rPr lang="ru-RU" sz="2800" i="1" dirty="0">
                <a:latin typeface="Arial" pitchFamily="34" charset="0"/>
                <a:cs typeface="Arial" pitchFamily="34" charset="0"/>
              </a:rPr>
            </a:br>
            <a:r>
              <a:rPr lang="ru-RU" sz="2800" dirty="0"/>
              <a:t> </a:t>
            </a:r>
            <a:r>
              <a:rPr lang="ru-RU" sz="2800" i="1" dirty="0">
                <a:latin typeface="Arial" pitchFamily="34" charset="0"/>
                <a:cs typeface="Arial" pitchFamily="34" charset="0"/>
              </a:rPr>
              <a:t>вызывают кислотообразующие бактерии, если мясо плохо обескровлено, в помещении повышенная влажность и температура. Мясо размягчается и становится серого цвета. Используют после тщательной обработки, и сразу употребляют в пищу.</a:t>
            </a:r>
            <a:br>
              <a:rPr lang="ru-RU" sz="2800" i="1" dirty="0">
                <a:latin typeface="Arial" pitchFamily="34" charset="0"/>
                <a:cs typeface="Arial" pitchFamily="34" charset="0"/>
              </a:rPr>
            </a:br>
            <a:br>
              <a:rPr lang="ru-RU" sz="2800" i="1" dirty="0">
                <a:latin typeface="Arial" pitchFamily="34" charset="0"/>
                <a:cs typeface="Arial" pitchFamily="34" charset="0"/>
              </a:rPr>
            </a:br>
            <a:endParaRPr lang="ru-RU" sz="2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285728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809604"/>
            <a:ext cx="9144000" cy="4295796"/>
          </a:xfrm>
        </p:spPr>
        <p:txBody>
          <a:bodyPr>
            <a:noAutofit/>
          </a:bodyPr>
          <a:lstStyle/>
          <a:p>
            <a:br>
              <a:rPr lang="ru-RU" sz="2800" b="1" i="1" dirty="0">
                <a:latin typeface="Arial" pitchFamily="34" charset="0"/>
                <a:cs typeface="Arial" pitchFamily="34" charset="0"/>
              </a:rPr>
            </a:br>
            <a:br>
              <a:rPr lang="ru-RU" sz="2800" b="1" i="1" dirty="0">
                <a:latin typeface="Arial" pitchFamily="34" charset="0"/>
                <a:cs typeface="Arial" pitchFamily="34" charset="0"/>
              </a:rPr>
            </a:br>
            <a:r>
              <a:rPr lang="ru-RU" sz="2800" b="1" i="1" dirty="0">
                <a:latin typeface="Arial" pitchFamily="34" charset="0"/>
                <a:cs typeface="Arial" pitchFamily="34" charset="0"/>
              </a:rPr>
              <a:t>Загар</a:t>
            </a:r>
            <a:br>
              <a:rPr lang="ru-RU" sz="2800" i="1" dirty="0">
                <a:latin typeface="Arial" pitchFamily="34" charset="0"/>
                <a:cs typeface="Arial" pitchFamily="34" charset="0"/>
              </a:rPr>
            </a:br>
            <a:r>
              <a:rPr lang="ru-RU" sz="2800" dirty="0"/>
              <a:t> </a:t>
            </a:r>
            <a:r>
              <a:rPr lang="ru-RU" sz="2800" i="1" dirty="0">
                <a:latin typeface="Arial" pitchFamily="34" charset="0"/>
                <a:cs typeface="Arial" pitchFamily="34" charset="0"/>
              </a:rPr>
              <a:t>в первые часы после убоя, в результате неправильного хранения мяса в душном помещении, при температуре 18-20 </a:t>
            </a:r>
            <a:r>
              <a:rPr lang="ru-RU" sz="2800" i="1" dirty="0" err="1">
                <a:latin typeface="Arial" pitchFamily="34" charset="0"/>
                <a:cs typeface="Arial" pitchFamily="34" charset="0"/>
              </a:rPr>
              <a:t>ºС</a:t>
            </a:r>
            <a:r>
              <a:rPr lang="ru-RU" sz="2800" i="1" dirty="0">
                <a:latin typeface="Arial" pitchFamily="34" charset="0"/>
                <a:cs typeface="Arial" pitchFamily="34" charset="0"/>
              </a:rPr>
              <a:t>. Тушу разрезают на мелкие отруба, и помещают в хорошо проветриваемое и охлаждённое помещение. Ели признаки загара не исчезают через 24 часа, то такое мясо не используют в пищу. Происходит в результате анаэробного окисления гликогена, образуются кислые </a:t>
            </a:r>
            <a:r>
              <a:rPr lang="ru-RU" sz="2800" i="1" dirty="0" err="1">
                <a:latin typeface="Arial" pitchFamily="34" charset="0"/>
                <a:cs typeface="Arial" pitchFamily="34" charset="0"/>
              </a:rPr>
              <a:t>плохопахнущие</a:t>
            </a:r>
            <a:r>
              <a:rPr lang="ru-RU" sz="2800" i="1" dirty="0">
                <a:latin typeface="Arial" pitchFamily="34" charset="0"/>
                <a:cs typeface="Arial" pitchFamily="34" charset="0"/>
              </a:rPr>
              <a:t> вещества. Туша по цвету зеленоватого оттенка.</a:t>
            </a:r>
            <a:br>
              <a:rPr lang="ru-RU" sz="2800" dirty="0"/>
            </a:br>
            <a:br>
              <a:rPr lang="ru-RU" sz="2800" i="1" dirty="0">
                <a:latin typeface="Arial" pitchFamily="34" charset="0"/>
                <a:cs typeface="Arial" pitchFamily="34" charset="0"/>
              </a:rPr>
            </a:br>
            <a:endParaRPr lang="ru-RU" sz="2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285728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914400"/>
            <a:ext cx="9144000" cy="4495800"/>
          </a:xfrm>
        </p:spPr>
        <p:txBody>
          <a:bodyPr>
            <a:noAutofit/>
          </a:bodyPr>
          <a:lstStyle/>
          <a:p>
            <a:br>
              <a:rPr lang="ru-RU" sz="2800" b="1" i="1" dirty="0">
                <a:latin typeface="Arial" pitchFamily="34" charset="0"/>
                <a:cs typeface="Arial" pitchFamily="34" charset="0"/>
              </a:rPr>
            </a:br>
            <a:br>
              <a:rPr lang="ru-RU" sz="2800" b="1" i="1" dirty="0">
                <a:latin typeface="Arial" pitchFamily="34" charset="0"/>
                <a:cs typeface="Arial" pitchFamily="34" charset="0"/>
              </a:rPr>
            </a:br>
            <a:r>
              <a:rPr lang="ru-RU" sz="2800" b="1" i="1" dirty="0">
                <a:latin typeface="Arial" pitchFamily="34" charset="0"/>
                <a:cs typeface="Arial" pitchFamily="34" charset="0"/>
              </a:rPr>
              <a:t>Гниение</a:t>
            </a:r>
            <a:br>
              <a:rPr lang="ru-RU" sz="2800" i="1" dirty="0">
                <a:latin typeface="Arial" pitchFamily="34" charset="0"/>
                <a:cs typeface="Arial" pitchFamily="34" charset="0"/>
              </a:rPr>
            </a:br>
            <a:r>
              <a:rPr lang="ru-RU" sz="2800" i="1" dirty="0">
                <a:latin typeface="Arial" pitchFamily="34" charset="0"/>
                <a:cs typeface="Arial" pitchFamily="34" charset="0"/>
              </a:rPr>
              <a:t> сложный процесс распада белков, обусловленный деятельностью разнообразных микроорганизмов. На скорость развития гниения влияет степень обсеменённости, которая связана с нарушением санитарно-гигиенических норм. Мясо в начальной стадии очень опасно, чем в более поздней, так как накапливаются амиды и бактериальные токсины, следовательно позднее они инактивированы и менее опасны.</a:t>
            </a:r>
            <a:br>
              <a:rPr lang="ru-RU" sz="2800" dirty="0"/>
            </a:br>
            <a:br>
              <a:rPr lang="ru-RU" sz="2800" i="1" dirty="0">
                <a:latin typeface="Arial" pitchFamily="34" charset="0"/>
                <a:cs typeface="Arial" pitchFamily="34" charset="0"/>
              </a:rPr>
            </a:br>
            <a:endParaRPr lang="ru-RU" sz="2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285728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6200" y="1051560"/>
          <a:ext cx="8997462" cy="573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991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91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9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002060"/>
                          </a:solidFill>
                        </a:rPr>
                        <a:t>Наименование показателя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002060"/>
                          </a:solidFill>
                        </a:rPr>
                        <a:t>Характеристика показателя для 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002060"/>
                          </a:solidFill>
                        </a:rPr>
                        <a:t>Говядины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002060"/>
                          </a:solidFill>
                        </a:rPr>
                        <a:t>Телятины и молочной телятины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002060"/>
                          </a:solidFill>
                        </a:rPr>
                        <a:t>Состояние поверхности туш, полутуш, четвертин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Поверхность чистая,</a:t>
                      </a:r>
                      <a:r>
                        <a:rPr lang="ru-RU" sz="2000" baseline="0" dirty="0"/>
                        <a:t> </a:t>
                      </a:r>
                      <a:r>
                        <a:rPr lang="ru-RU" sz="2000" dirty="0"/>
                        <a:t>без загрязнений,</a:t>
                      </a:r>
                      <a:r>
                        <a:rPr lang="ru-RU" sz="2000" baseline="0" dirty="0"/>
                        <a:t> </a:t>
                      </a:r>
                      <a:r>
                        <a:rPr lang="ru-RU" sz="2000" dirty="0"/>
                        <a:t>кровоподтеков и побитостей. Не допускается наличие остатков внутренних органов, спинного мозга, шкуры, сгустков крови, бахромок мышечной и жировой ткани. На замороженной</a:t>
                      </a:r>
                      <a:r>
                        <a:rPr lang="ru-RU" sz="2000" baseline="0" dirty="0"/>
                        <a:t> говядине и телятине не допускается наличие льда и снега. </a:t>
                      </a:r>
                      <a:endParaRPr lang="ru-RU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002060"/>
                          </a:solidFill>
                        </a:rPr>
                        <a:t>Цвет</a:t>
                      </a:r>
                      <a:r>
                        <a:rPr lang="ru-RU" sz="2000" b="1" baseline="0" dirty="0">
                          <a:solidFill>
                            <a:srgbClr val="002060"/>
                          </a:solidFill>
                        </a:rPr>
                        <a:t> поверхности туш, полутуш и четвертин</a:t>
                      </a:r>
                      <a:endParaRPr lang="ru-RU" sz="20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От светло-красного</a:t>
                      </a:r>
                      <a:r>
                        <a:rPr lang="ru-RU" sz="2000" baseline="0" dirty="0"/>
                        <a:t> до темно-бордового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От розово-молочного</a:t>
                      </a:r>
                      <a:r>
                        <a:rPr lang="ru-RU" sz="2000" baseline="0" dirty="0"/>
                        <a:t> до розового</a:t>
                      </a:r>
                      <a:endParaRPr lang="ru-RU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002060"/>
                          </a:solidFill>
                        </a:rPr>
                        <a:t>Цвет жира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Белый, желтоватый или желтый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Белый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rgbClr val="002060"/>
                          </a:solidFill>
                          <a:latin typeface="+mj-lt"/>
                          <a:cs typeface="Arial" pitchFamily="34" charset="0"/>
                        </a:rPr>
                        <a:t>Примечание</a:t>
                      </a:r>
                      <a:r>
                        <a:rPr lang="ru-RU" sz="2000" i="0" dirty="0">
                          <a:solidFill>
                            <a:srgbClr val="002060"/>
                          </a:solidFill>
                          <a:latin typeface="+mj-lt"/>
                          <a:cs typeface="Arial" pitchFamily="34" charset="0"/>
                        </a:rPr>
                        <a:t> </a:t>
                      </a:r>
                      <a:r>
                        <a:rPr lang="ru-RU" sz="2000" i="0" dirty="0">
                          <a:latin typeface="+mj-lt"/>
                          <a:cs typeface="Arial" pitchFamily="34" charset="0"/>
                        </a:rPr>
                        <a:t>– </a:t>
                      </a:r>
                      <a:r>
                        <a:rPr lang="ru-RU" sz="2000" b="1" i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cs typeface="Arial" pitchFamily="34" charset="0"/>
                        </a:rPr>
                        <a:t>допускается</a:t>
                      </a:r>
                      <a:r>
                        <a:rPr lang="ru-RU" sz="2000" i="0" dirty="0">
                          <a:latin typeface="+mj-lt"/>
                          <a:cs typeface="Arial" pitchFamily="34" charset="0"/>
                        </a:rPr>
                        <a:t> наличие зачисток от побитостей и кровоподтеков, а также срывов подкожного жира и мышечной ткани </a:t>
                      </a:r>
                      <a:r>
                        <a:rPr lang="ru-RU" sz="2000" b="1" i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cs typeface="Arial" pitchFamily="34" charset="0"/>
                        </a:rPr>
                        <a:t>на</a:t>
                      </a:r>
                      <a:r>
                        <a:rPr lang="ru-RU" sz="2000" b="1" i="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cs typeface="Arial" pitchFamily="34" charset="0"/>
                        </a:rPr>
                        <a:t> площади</a:t>
                      </a:r>
                      <a:r>
                        <a:rPr lang="ru-RU" sz="2000" i="0" dirty="0">
                          <a:latin typeface="+mj-lt"/>
                          <a:cs typeface="Arial" pitchFamily="34" charset="0"/>
                        </a:rPr>
                        <a:t>, </a:t>
                      </a:r>
                      <a:r>
                        <a:rPr lang="ru-RU" sz="2000" b="1" i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cs typeface="Arial" pitchFamily="34" charset="0"/>
                        </a:rPr>
                        <a:t>не превышающей 15% </a:t>
                      </a:r>
                      <a:r>
                        <a:rPr lang="ru-RU" sz="2000" i="0" dirty="0">
                          <a:latin typeface="+mj-lt"/>
                          <a:cs typeface="Arial" pitchFamily="34" charset="0"/>
                        </a:rPr>
                        <a:t>поверхности полутуши или четвертины говядины и </a:t>
                      </a:r>
                    </a:p>
                    <a:p>
                      <a:pPr algn="ctr"/>
                      <a:r>
                        <a:rPr lang="ru-RU" sz="2000" b="1" i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  <a:cs typeface="Arial" pitchFamily="34" charset="0"/>
                        </a:rPr>
                        <a:t>10%</a:t>
                      </a:r>
                      <a:r>
                        <a:rPr lang="ru-RU" sz="2000" i="0" dirty="0">
                          <a:latin typeface="+mj-lt"/>
                          <a:cs typeface="Arial" pitchFamily="34" charset="0"/>
                        </a:rPr>
                        <a:t> поверхности туши или полутуши телятины и молочной телятины</a:t>
                      </a:r>
                      <a:endParaRPr lang="ru-RU" sz="2000" i="0" dirty="0">
                        <a:latin typeface="+mj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60960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sng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 органолептическим показателям </a:t>
            </a:r>
            <a:r>
              <a:rPr kumimoji="0" lang="ru-RU" sz="2000" b="0" i="1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мясо должно быть </a:t>
            </a:r>
            <a:r>
              <a:rPr kumimoji="0" lang="ru-RU" sz="2000" b="0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свежим</a:t>
            </a:r>
            <a:endParaRPr kumimoji="0" lang="ru-RU" sz="2000" b="0" i="1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86380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i="1" dirty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ГОСТ 34120-2017 «Крупный рогатый скот для убоя. Говядина и телятина в тушах, полутушах и четвертинах. Технические условия»</a:t>
            </a:r>
            <a:endParaRPr lang="ru-RU" sz="1600" b="1" i="1" dirty="0">
              <a:solidFill>
                <a:srgbClr val="002060"/>
              </a:solidFill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45720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Не допускается </a:t>
            </a:r>
            <a:r>
              <a:rPr lang="ru-RU" sz="2000" b="1" i="1" dirty="0">
                <a:latin typeface="Arial" pitchFamily="34" charset="0"/>
                <a:cs typeface="Arial" pitchFamily="34" charset="0"/>
              </a:rPr>
              <a:t>выпуск в обращение мяса, </a:t>
            </a:r>
            <a:r>
              <a:rPr lang="ru-RU" sz="2000" b="1" i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замороженного более одного раза.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1744682"/>
            <a:ext cx="9144000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Допускается выпуск </a:t>
            </a:r>
            <a:r>
              <a:rPr lang="ru-RU" sz="2000" i="1" dirty="0">
                <a:latin typeface="Arial" pitchFamily="34" charset="0"/>
                <a:cs typeface="Arial" pitchFamily="34" charset="0"/>
              </a:rPr>
              <a:t>в обращение </a:t>
            </a:r>
            <a:r>
              <a:rPr lang="ru-RU" sz="2000" b="1" i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только для целей производства мясной продукции на мясоперерабатывающих предприятиях мяса</a:t>
            </a:r>
            <a:r>
              <a:rPr lang="ru-RU" sz="2000" i="1" dirty="0">
                <a:latin typeface="Arial" pitchFamily="34" charset="0"/>
                <a:cs typeface="Arial" pitchFamily="34" charset="0"/>
              </a:rPr>
              <a:t>:</a:t>
            </a:r>
            <a:br>
              <a:rPr lang="ru-RU" i="1" dirty="0">
                <a:latin typeface="Arial" pitchFamily="34" charset="0"/>
                <a:cs typeface="Arial" pitchFamily="34" charset="0"/>
              </a:rPr>
            </a:br>
            <a:br>
              <a:rPr lang="ru-RU" i="1" dirty="0">
                <a:latin typeface="Arial" pitchFamily="34" charset="0"/>
                <a:cs typeface="Arial" pitchFamily="34" charset="0"/>
              </a:rPr>
            </a:br>
            <a:r>
              <a:rPr lang="ru-RU" sz="2000" i="1" dirty="0">
                <a:latin typeface="Arial" pitchFamily="34" charset="0"/>
                <a:cs typeface="Arial" pitchFamily="34" charset="0"/>
              </a:rPr>
              <a:t>- свежего, но потемневшего на отдельных участках;</a:t>
            </a:r>
            <a:br>
              <a:rPr lang="ru-RU" sz="2000" i="1" dirty="0">
                <a:latin typeface="Arial" pitchFamily="34" charset="0"/>
                <a:cs typeface="Arial" pitchFamily="34" charset="0"/>
              </a:rPr>
            </a:br>
            <a:br>
              <a:rPr lang="ru-RU" sz="2000" i="1" dirty="0">
                <a:latin typeface="Arial" pitchFamily="34" charset="0"/>
                <a:cs typeface="Arial" pitchFamily="34" charset="0"/>
              </a:rPr>
            </a:br>
            <a:r>
              <a:rPr lang="ru-RU" sz="2000" i="1" dirty="0">
                <a:latin typeface="Arial" pitchFamily="34" charset="0"/>
                <a:cs typeface="Arial" pitchFamily="34" charset="0"/>
              </a:rPr>
              <a:t>- полученного от быков;</a:t>
            </a:r>
            <a:br>
              <a:rPr lang="ru-RU" sz="2000" i="1" dirty="0">
                <a:latin typeface="Arial" pitchFamily="34" charset="0"/>
                <a:cs typeface="Arial" pitchFamily="34" charset="0"/>
              </a:rPr>
            </a:br>
            <a:br>
              <a:rPr lang="ru-RU" sz="2000" i="1" dirty="0">
                <a:latin typeface="Arial" pitchFamily="34" charset="0"/>
                <a:cs typeface="Arial" pitchFamily="34" charset="0"/>
              </a:rPr>
            </a:br>
            <a:r>
              <a:rPr lang="ru-RU" sz="2000" i="1" dirty="0">
                <a:latin typeface="Arial" pitchFamily="34" charset="0"/>
                <a:cs typeface="Arial" pitchFamily="34" charset="0"/>
              </a:rPr>
              <a:t>- с зачистками от побитостей и кровоподтеков, а также срывами подкожного жира и мышечной ткани, превышающими 15% поверхности полутуши или четвертины говядины и 10% поверхности туши или полутуши телятины и молочной телятины;</a:t>
            </a:r>
            <a:br>
              <a:rPr lang="ru-RU" sz="2000" i="1" dirty="0">
                <a:latin typeface="Arial" pitchFamily="34" charset="0"/>
                <a:cs typeface="Arial" pitchFamily="34" charset="0"/>
              </a:rPr>
            </a:br>
            <a:br>
              <a:rPr lang="ru-RU" sz="2000" i="1" dirty="0">
                <a:latin typeface="Arial" pitchFamily="34" charset="0"/>
                <a:cs typeface="Arial" pitchFamily="34" charset="0"/>
              </a:rPr>
            </a:br>
            <a:r>
              <a:rPr lang="ru-RU" sz="2000" i="1" dirty="0">
                <a:latin typeface="Arial" pitchFamily="34" charset="0"/>
                <a:cs typeface="Arial" pitchFamily="34" charset="0"/>
              </a:rPr>
              <a:t>- с неправильным разделением по позвоночному столбу (с оставлением целых или дробленых позвонков).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6200" y="1524000"/>
          <a:ext cx="8997462" cy="518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5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sz="1900" b="1" i="0" dirty="0">
                          <a:solidFill>
                            <a:srgbClr val="002060"/>
                          </a:solidFill>
                          <a:latin typeface="+mn-lt"/>
                        </a:rPr>
                        <a:t>Наименование показателя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900" b="1" i="0" dirty="0">
                          <a:solidFill>
                            <a:srgbClr val="002060"/>
                          </a:solidFill>
                          <a:latin typeface="+mn-lt"/>
                        </a:rPr>
                        <a:t>Характеристика показателя для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900" b="1" i="0" dirty="0">
                          <a:solidFill>
                            <a:srgbClr val="002060"/>
                          </a:solidFill>
                          <a:latin typeface="+mn-lt"/>
                        </a:rPr>
                        <a:t>Свинина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900" b="1" i="0" dirty="0">
                          <a:solidFill>
                            <a:srgbClr val="002060"/>
                          </a:solidFill>
                          <a:latin typeface="+mn-lt"/>
                        </a:rPr>
                        <a:t>Состояние поверхности туш, полутуш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 свиных тушах и полутушах не допускается наличие остатков щетины, внутренних органов, сгустков крови, бахромок мышечной и жировой тканей, загрязнений, кровоподтеков и побитостей. Не допускается ослизнение поверхности.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900" b="1" i="0" dirty="0">
                          <a:solidFill>
                            <a:srgbClr val="002060"/>
                          </a:solidFill>
                          <a:latin typeface="+mn-lt"/>
                        </a:rPr>
                        <a:t>Цвет</a:t>
                      </a:r>
                      <a:r>
                        <a:rPr lang="ru-RU" sz="1900" b="1" i="0" baseline="0" dirty="0">
                          <a:solidFill>
                            <a:srgbClr val="002060"/>
                          </a:solidFill>
                          <a:latin typeface="+mn-lt"/>
                        </a:rPr>
                        <a:t> мышечной ткани</a:t>
                      </a:r>
                      <a:endParaRPr lang="ru-RU" sz="1900" b="1" i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Мышечная ткань на разрубе  (распиле) –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от светло-розового до красного цвета.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900" b="1" i="0" dirty="0">
                          <a:solidFill>
                            <a:srgbClr val="002060"/>
                          </a:solidFill>
                          <a:latin typeface="+mn-lt"/>
                        </a:rPr>
                        <a:t>Цвет жира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9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Шпик от белого до бледно-розового.</a:t>
                      </a:r>
                      <a:endParaRPr lang="ru-RU" sz="1900" i="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b="1" i="0" dirty="0">
                          <a:solidFill>
                            <a:srgbClr val="002060"/>
                          </a:solidFill>
                          <a:latin typeface="+mn-lt"/>
                          <a:cs typeface="Arial" pitchFamily="34" charset="0"/>
                        </a:rPr>
                        <a:t>Примечание</a:t>
                      </a:r>
                      <a:r>
                        <a:rPr lang="ru-RU" sz="1900" b="0" i="0" dirty="0">
                          <a:latin typeface="+mn-lt"/>
                          <a:cs typeface="Arial" pitchFamily="34" charset="0"/>
                        </a:rPr>
                        <a:t> – </a:t>
                      </a:r>
                      <a:r>
                        <a:rPr lang="ru-RU" sz="19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допускается зачистки от побитостей и кровоподтеков на площади,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b="1" i="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не превышающей 10%</a:t>
                      </a:r>
                      <a:r>
                        <a:rPr lang="ru-RU" sz="1900" b="1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9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поверхности, или срывы подкожного жира на площади,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900" b="1" i="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не превышающей 15% </a:t>
                      </a:r>
                      <a:r>
                        <a:rPr lang="ru-RU" sz="19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поверхности полутуши или туши второй, третьей, четвертой категории, классов С и Д.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На замороженных и подмороженных свиных тушах  и полутушах не допускается наличие льда и снега.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739914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i="1" u="sng" dirty="0">
                <a:solidFill>
                  <a:srgbClr val="0033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</a:t>
            </a:r>
            <a:r>
              <a:rPr kumimoji="0" lang="ru-RU" sz="2000" b="1" i="1" u="sng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5.2.10. По органолептическим показателям </a:t>
            </a:r>
            <a:r>
              <a:rPr lang="ru-RU" sz="2000" b="1" i="1" dirty="0">
                <a:solidFill>
                  <a:srgbClr val="0033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свинина</a:t>
            </a:r>
            <a:r>
              <a:rPr kumimoji="0" lang="ru-RU" sz="2000" b="1" i="1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должна быть </a:t>
            </a:r>
            <a:r>
              <a:rPr kumimoji="0" lang="ru-RU" sz="20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свежей</a:t>
            </a:r>
            <a:endParaRPr kumimoji="0" lang="ru-RU" sz="2000" b="1" i="1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15669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ГОСТ 31476-2012 «Свиньи для убоя. Свинина в тушах и полутушах.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Технические условия»</a:t>
            </a:r>
            <a:endParaRPr lang="ru-RU" b="1" i="1" dirty="0">
              <a:solidFill>
                <a:srgbClr val="002060"/>
              </a:solidFill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1"/>
          <p:cNvSpPr>
            <a:spLocks noChangeArrowheads="1"/>
          </p:cNvSpPr>
          <p:nvPr/>
        </p:nvSpPr>
        <p:spPr bwMode="auto">
          <a:xfrm>
            <a:off x="0" y="838200"/>
            <a:ext cx="914400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п</a:t>
            </a:r>
            <a:r>
              <a:rPr kumimoji="0" lang="ru-RU" sz="20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5.2.13 </a:t>
            </a:r>
            <a:r>
              <a:rPr kumimoji="0" lang="ru-RU" sz="2000" b="1" i="1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 допускается </a:t>
            </a:r>
            <a:r>
              <a:rPr kumimoji="0" lang="ru-RU" sz="20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для реализации</a:t>
            </a:r>
            <a:r>
              <a:rPr kumimoji="0" lang="ru-RU" sz="2000" b="1" i="1" u="none" strike="noStrike" cap="none" normalizeH="0" baseline="0" dirty="0">
                <a:ln>
                  <a:noFill/>
                </a:ln>
                <a:solidFill>
                  <a:srgbClr val="0066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а используется для </a:t>
            </a:r>
            <a:r>
              <a:rPr kumimoji="0" lang="ru-RU" sz="20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промышленной переработки </a:t>
            </a:r>
            <a:r>
              <a:rPr kumimoji="0" lang="ru-RU" sz="2000" b="1" i="1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 пищевые </a:t>
            </a:r>
            <a:r>
              <a:rPr kumimoji="0" lang="ru-RU" sz="2000" b="1" i="1" u="none" strike="noStrike" cap="none" normalizeH="0" baseline="0" dirty="0">
                <a:ln>
                  <a:noFill/>
                </a:ln>
                <a:solidFill>
                  <a:srgbClr val="0066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цели свинина: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-с пожелтевшим шпиком;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-не соответствующая требованиям настоящего стандарта;</a:t>
            </a:r>
            <a:endParaRPr kumimoji="0" lang="ru-RU" sz="20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-четвертой категории и классов С, Д;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-с неправильным разделением по позвоночному столбу (с нарушением спинного мозга, с оставлением целых или раздробленных позвонков);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-размороженная более одного раза;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-подмороженная;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-деформированные полутуши.</a:t>
            </a:r>
            <a:endParaRPr kumimoji="0" lang="ru-RU" sz="20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6200" y="1524000"/>
          <a:ext cx="8997462" cy="5166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5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sz="1900" b="1" i="0" dirty="0">
                          <a:solidFill>
                            <a:srgbClr val="002060"/>
                          </a:solidFill>
                          <a:latin typeface="+mn-lt"/>
                        </a:rPr>
                        <a:t>Наименование показателя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900" b="1" i="0" dirty="0">
                          <a:solidFill>
                            <a:srgbClr val="002060"/>
                          </a:solidFill>
                          <a:latin typeface="+mn-lt"/>
                        </a:rPr>
                        <a:t>Характеристика показателя для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900" b="1" i="0" dirty="0">
                          <a:solidFill>
                            <a:srgbClr val="002060"/>
                          </a:solidFill>
                          <a:latin typeface="+mn-lt"/>
                        </a:rPr>
                        <a:t>Баранина,</a:t>
                      </a:r>
                      <a:r>
                        <a:rPr lang="ru-RU" sz="1900" b="1" i="0" baseline="0" dirty="0">
                          <a:solidFill>
                            <a:srgbClr val="002060"/>
                          </a:solidFill>
                          <a:latin typeface="+mn-lt"/>
                        </a:rPr>
                        <a:t> ягнятина</a:t>
                      </a:r>
                      <a:endParaRPr lang="ru-RU" sz="1900" b="1" i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900" b="1" i="0" dirty="0">
                          <a:solidFill>
                            <a:srgbClr val="002060"/>
                          </a:solidFill>
                          <a:latin typeface="+mn-lt"/>
                        </a:rPr>
                        <a:t>Состояние поверхности туш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 тушах не допускается наличие остатков внутренних органов, шкуры, сгустков крови, бахромок мышечной и жировой ткани, загрязнений, кровоподтеков и побитостей. Без постороннего запаха. </a:t>
                      </a:r>
                    </a:p>
                    <a:p>
                      <a:pPr algn="ctr"/>
                      <a:endParaRPr lang="ru-RU" sz="160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900" b="1" i="0" dirty="0">
                          <a:solidFill>
                            <a:srgbClr val="002060"/>
                          </a:solidFill>
                          <a:latin typeface="+mn-lt"/>
                        </a:rPr>
                        <a:t>Цвет</a:t>
                      </a:r>
                      <a:r>
                        <a:rPr lang="ru-RU" sz="1900" b="1" i="0" baseline="0" dirty="0">
                          <a:solidFill>
                            <a:srgbClr val="002060"/>
                          </a:solidFill>
                          <a:latin typeface="+mn-lt"/>
                        </a:rPr>
                        <a:t> мышечной ткани</a:t>
                      </a:r>
                      <a:endParaRPr lang="ru-RU" sz="1900" b="1" i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от розового до красно-вишневого цвета для баранины; от розово-молочного до розового с красноватым оттенком для ягнятины; </a:t>
                      </a:r>
                      <a:endParaRPr lang="ru-RU" sz="1600" i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160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900" b="1" i="0" dirty="0">
                          <a:solidFill>
                            <a:srgbClr val="002060"/>
                          </a:solidFill>
                          <a:latin typeface="+mn-lt"/>
                        </a:rPr>
                        <a:t>Цвет жира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жир белый, желтоватый.</a:t>
                      </a:r>
                      <a:endParaRPr lang="ru-RU" sz="160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b="1" i="0" dirty="0">
                          <a:solidFill>
                            <a:srgbClr val="002060"/>
                          </a:solidFill>
                          <a:latin typeface="+mn-lt"/>
                          <a:cs typeface="Arial" pitchFamily="34" charset="0"/>
                        </a:rPr>
                        <a:t>Примечание</a:t>
                      </a:r>
                      <a:r>
                        <a:rPr lang="ru-RU" sz="1900" b="0" i="0" dirty="0">
                          <a:latin typeface="+mn-lt"/>
                          <a:cs typeface="Arial" pitchFamily="34" charset="0"/>
                        </a:rPr>
                        <a:t> -</a:t>
                      </a:r>
                      <a:r>
                        <a:rPr lang="ru-RU" sz="1900" b="0" i="0" baseline="0" dirty="0"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ru-RU" sz="1600" b="0" i="0" baseline="0" dirty="0">
                          <a:latin typeface="Arial" pitchFamily="34" charset="0"/>
                          <a:cs typeface="Arial" pitchFamily="34" charset="0"/>
                        </a:rPr>
                        <a:t>д</a:t>
                      </a:r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опускается наличие зачисток от побитостей и кровоподтеков, срывов подкожного жира и мышечной ткани на площади</a:t>
                      </a:r>
                      <a:r>
                        <a:rPr lang="ru-RU" sz="16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lang="ru-RU" sz="1600" b="1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 превышающей 10% </a:t>
                      </a:r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поверхности туши баранины</a:t>
                      </a:r>
                      <a:r>
                        <a:rPr lang="ru-RU" sz="16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и </a:t>
                      </a:r>
                      <a:r>
                        <a:rPr lang="ru-RU" sz="16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ягнятины.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i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 замороженной и подмороженной баранине не допускается наличие льда и снега.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9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739914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i="1" u="sng" dirty="0">
                <a:solidFill>
                  <a:srgbClr val="0033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(п</a:t>
            </a:r>
            <a:r>
              <a:rPr kumimoji="0" lang="ru-RU" sz="2000" b="1" i="1" u="sng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5.2.14). По органолептическим показателям баранина и ягнятина</a:t>
            </a:r>
            <a:r>
              <a:rPr kumimoji="0" lang="ru-RU" sz="2000" b="1" i="1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должна быть </a:t>
            </a:r>
            <a:r>
              <a:rPr kumimoji="0" lang="ru-RU" sz="20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свежей</a:t>
            </a:r>
            <a:endParaRPr kumimoji="0" lang="ru-RU" sz="2000" b="1" i="1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7620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ГОСТ 31777-2012 «Овцы и козы для убоя. Баранина, ягнятина и козлятина в тушах. Технические условия»</a:t>
            </a:r>
            <a:endParaRPr lang="ru-RU" b="1" i="1" dirty="0">
              <a:solidFill>
                <a:srgbClr val="002060"/>
              </a:solidFill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1"/>
          <p:cNvSpPr>
            <a:spLocks noChangeArrowheads="1"/>
          </p:cNvSpPr>
          <p:nvPr/>
        </p:nvSpPr>
        <p:spPr bwMode="auto">
          <a:xfrm>
            <a:off x="0" y="533400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п.5.2.15) </a:t>
            </a: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 допускаются </a:t>
            </a: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для реализации,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 используют для промышленной переработки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 пищевые цели туши следующего качества:</a:t>
            </a:r>
            <a:endParaRPr kumimoji="0" lang="ru-RU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а)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свежие, но изменившие цвет (потемневшие);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б)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 соответствующие требованиям настоящего стандарта;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в) 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 зачистками от побитостей и кровоподтеков, а также срывами подкожного жира и мышечной ткани, превышающими 10% поверхности туши;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г)</a:t>
            </a: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замороженные более одного раза.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Примечание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</a:t>
            </a:r>
            <a:r>
              <a:rPr lang="ru-RU" b="1" u="none" dirty="0">
                <a:solidFill>
                  <a:srgbClr val="0066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д</a:t>
            </a:r>
            <a:r>
              <a:rPr kumimoji="0" lang="ru-RU" b="1" i="0" strike="noStrike" cap="none" normalizeH="0" baseline="0" dirty="0">
                <a:ln>
                  <a:noFill/>
                </a:ln>
                <a:solidFill>
                  <a:srgbClr val="0066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опускается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 использованию на предприятиях общественного питания туши, характеристика качества которых приведена в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перечислениях </a:t>
            </a: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а) 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</a:t>
            </a: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б)</a:t>
            </a: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3585</Words>
  <Application>Microsoft Office PowerPoint</Application>
  <PresentationFormat>Экран (4:3)</PresentationFormat>
  <Paragraphs>390</Paragraphs>
  <Slides>39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2" baseType="lpstr">
      <vt:lpstr>Arial</vt:lpstr>
      <vt:lpstr>Calibri</vt:lpstr>
      <vt:lpstr>Office Theme</vt:lpstr>
      <vt:lpstr>Курс лекций «Приемка, убой и первичная обработка скота и птицы»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Свежесть (п.3.1. ГОСТ 7269-2015 «Мясо. Методы отбора образцов и органолептические методы определения свежести») – свойство мяса и субпродуктов, характеризующее его доброкачественность по следующим признакам: внешний вид, цвет, запах и консистенция, состояние жира и сухожилий. </vt:lpstr>
      <vt:lpstr>Презентация PowerPoint</vt:lpstr>
      <vt:lpstr>Презентация PowerPoint</vt:lpstr>
      <vt:lpstr>Презентация PowerPoint</vt:lpstr>
      <vt:lpstr>Презентация PowerPoint</vt:lpstr>
      <vt:lpstr>Изменения, происходящие в мясе после убоя. Пороки мяса.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Посмертное окоченение</vt:lpstr>
      <vt:lpstr>Созревание мяса</vt:lpstr>
      <vt:lpstr>Презентация PowerPoint</vt:lpstr>
      <vt:lpstr>Презентация PowerPoint</vt:lpstr>
      <vt:lpstr>Глубокий автолиз</vt:lpstr>
      <vt:lpstr>Ослизнение поверхность мяса липкая, серо-белого цвета, с неприятным кислым запахом. Порок охватывает поверхностный слой. Мясо для человека не опасно, не подлежит хранению. Необходимо обработать раствором соли  15-20%, с последующим подсушиванием. Мясо быстро использовать, с воздействием высокотемпературной обработки. </vt:lpstr>
      <vt:lpstr> Плесневение  в результате появления на поверхности мяса плесневых грибков. Развитию их способствует высокая влажность помещений и плохая вентиляция. При поверхностном поражении плесенью мясо промывают 20-25% раствором соли или 3-5% раствором уксусной кислоты, с проветриванием. Сильно поражённое мясо в пищу не допускается и не обрабатывается.  </vt:lpstr>
      <vt:lpstr>Закисание  вызывают кислотообразующие бактерии, если мясо плохо обескровлено, в помещении повышенная влажность и температура. Мясо размягчается и становится серого цвета. Используют после тщательной обработки, и сразу употребляют в пищу.  </vt:lpstr>
      <vt:lpstr>  Загар  в первые часы после убоя, в результате неправильного хранения мяса в душном помещении, при температуре 18-20 ºС. Тушу разрезают на мелкие отруба, и помещают в хорошо проветриваемое и охлаждённое помещение. Ели признаки загара не исчезают через 24 часа, то такое мясо не используют в пищу. Происходит в результате анаэробного окисления гликогена, образуются кислые плохопахнущие вещества. Туша по цвету зеленоватого оттенка.  </vt:lpstr>
      <vt:lpstr>  Гниение  сложный процесс распада белков, обусловленный деятельностью разнообразных микроорганизмов. На скорость развития гниения влияет степень обсеменённости, которая связана с нарушением санитарно-гигиенических норм. Мясо в начальной стадии очень опасно, чем в более поздней, так как накапливаются амиды и бактериальные токсины, следовательно позднее они инактивированы и менее опасны.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Курс лекций «Товароведение мясного сырья и продуктов убоя сельскохозяйственных животных и птицы»</dc:title>
  <dc:creator>НР</dc:creator>
  <cp:lastModifiedBy>Марина Васильева</cp:lastModifiedBy>
  <cp:revision>4</cp:revision>
  <dcterms:created xsi:type="dcterms:W3CDTF">2020-05-03T15:49:55Z</dcterms:created>
  <dcterms:modified xsi:type="dcterms:W3CDTF">2024-03-03T18:31:01Z</dcterms:modified>
</cp:coreProperties>
</file>