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9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286" r:id="rId35"/>
    <p:sldId id="287" r:id="rId36"/>
    <p:sldId id="280" r:id="rId37"/>
    <p:sldId id="281" r:id="rId38"/>
    <p:sldId id="282" r:id="rId39"/>
    <p:sldId id="283" r:id="rId40"/>
    <p:sldId id="278" r:id="rId41"/>
    <p:sldId id="301" r:id="rId42"/>
    <p:sldId id="302" r:id="rId43"/>
    <p:sldId id="303" r:id="rId44"/>
    <p:sldId id="304" r:id="rId45"/>
    <p:sldId id="305" r:id="rId46"/>
    <p:sldId id="306" r:id="rId47"/>
    <p:sldId id="309" r:id="rId48"/>
    <p:sldId id="310" r:id="rId49"/>
    <p:sldId id="311" r:id="rId50"/>
    <p:sldId id="312" r:id="rId51"/>
    <p:sldId id="313" r:id="rId52"/>
    <p:sldId id="314" r:id="rId53"/>
    <p:sldId id="285" r:id="rId54"/>
    <p:sldId id="284" r:id="rId55"/>
    <p:sldId id="317" r:id="rId56"/>
    <p:sldId id="318" r:id="rId57"/>
    <p:sldId id="319" r:id="rId58"/>
    <p:sldId id="321" r:id="rId59"/>
    <p:sldId id="322" r:id="rId60"/>
    <p:sldId id="323" r:id="rId6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321C98-CF9C-43D6-B8F3-74DF18A983A0}" type="doc">
      <dgm:prSet loTypeId="urn:microsoft.com/office/officeart/2005/8/layout/chevron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204D1D5-459B-4494-8CCB-6146FAC53B51}">
      <dgm:prSet phldrT="[Текст]" custT="1"/>
      <dgm:spPr/>
      <dgm:t>
        <a:bodyPr/>
        <a:lstStyle/>
        <a:p>
          <a:r>
            <a:rPr lang="ru-RU" sz="1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1</a:t>
          </a:r>
        </a:p>
      </dgm:t>
    </dgm:pt>
    <dgm:pt modelId="{5D3F65E9-E1E5-45EE-95AF-851D5DEE247C}" type="parTrans" cxnId="{2B6D93F0-BD2F-4B63-9780-BAE2926B3E71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3D80D23E-C688-4840-97CF-5A0389614AAE}" type="sibTrans" cxnId="{2B6D93F0-BD2F-4B63-9780-BAE2926B3E71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3723A721-0683-4ECD-AE6B-C4D59E83367D}">
      <dgm:prSet phldrT="[Текст]" custT="1"/>
      <dgm:spPr/>
      <dgm:t>
        <a:bodyPr/>
        <a:lstStyle/>
        <a:p>
          <a:r>
            <a:rPr lang="ru-RU" sz="1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2</a:t>
          </a:r>
        </a:p>
      </dgm:t>
    </dgm:pt>
    <dgm:pt modelId="{68927178-D98B-460F-8526-6EF4A37AE848}" type="parTrans" cxnId="{12BE7D54-E1E4-4DEF-824C-A5AE2809122E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5F2A4168-D52D-4D2C-9BD0-92C73B0AA40A}" type="sibTrans" cxnId="{12BE7D54-E1E4-4DEF-824C-A5AE2809122E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91A66AB8-231F-4DA7-A1EF-96D093991833}">
      <dgm:prSet phldrT="[Текст]" custT="1"/>
      <dgm:spPr/>
      <dgm:t>
        <a:bodyPr/>
        <a:lstStyle/>
        <a:p>
          <a:r>
            <a:rPr lang="ru-RU" sz="1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3</a:t>
          </a:r>
        </a:p>
      </dgm:t>
    </dgm:pt>
    <dgm:pt modelId="{7F2B54D8-DE94-443C-9276-4A3C67532B1B}" type="parTrans" cxnId="{22A82A12-E481-4882-814A-439E1AD26B55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2BEF1E42-0CA4-47BB-B6F8-AF82331ABE9B}" type="sibTrans" cxnId="{22A82A12-E481-4882-814A-439E1AD26B55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F11CC908-F3C0-46B2-90FB-3DBDC4934DA1}">
      <dgm:prSet phldrT="[Текст]" custT="1"/>
      <dgm:spPr/>
      <dgm:t>
        <a:bodyPr/>
        <a:lstStyle/>
        <a:p>
          <a:r>
            <a:rPr lang="ru-RU" sz="1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4</a:t>
          </a:r>
        </a:p>
      </dgm:t>
    </dgm:pt>
    <dgm:pt modelId="{804CF126-AE3A-4E89-B7B9-885F314ADD8E}" type="parTrans" cxnId="{6F9C1DBF-35A9-481F-AA71-3EFF40119A88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60B437C6-4FF1-4EE9-9185-053EDEA1DE33}" type="sibTrans" cxnId="{6F9C1DBF-35A9-481F-AA71-3EFF40119A88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C0265552-08DC-4A81-90A0-B501CDE0983D}">
      <dgm:prSet custT="1"/>
      <dgm:spPr/>
      <dgm:t>
        <a:bodyPr/>
        <a:lstStyle/>
        <a:p>
          <a:r>
            <a:rPr lang="ru-RU" sz="1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Правила маркировки туш крупного рогатого скота, свиней, овец и сельскохозяйственной птицы (куры, гуси) согласно требованиям ГОСТ и ТР ТС. Порядок нанесения оттисков клейм и штампов. </a:t>
          </a:r>
        </a:p>
      </dgm:t>
    </dgm:pt>
    <dgm:pt modelId="{141C7427-CAAD-4800-A2D3-DE315E54DFF3}" type="parTrans" cxnId="{2F5C8841-F2CB-4EDE-B082-C9B0C892E898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D5897D56-9C6B-463D-8E83-D0F89E64CC62}" type="sibTrans" cxnId="{2F5C8841-F2CB-4EDE-B082-C9B0C892E898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EA189999-13D3-477A-B9AB-33B35EAA09F8}">
      <dgm:prSet custT="1"/>
      <dgm:spPr/>
      <dgm:t>
        <a:bodyPr/>
        <a:lstStyle/>
        <a:p>
          <a:r>
            <a:rPr lang="ru-RU" sz="1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Правила проведения органолептической оценки качества туш сельскохозяйственных животных и птицы. Требования к органолептическим параметрам мясного сырья.</a:t>
          </a:r>
        </a:p>
      </dgm:t>
    </dgm:pt>
    <dgm:pt modelId="{8056EC2A-7668-4978-A43C-90FC6CA98B26}" type="parTrans" cxnId="{F8EF2265-ECA0-4341-A13D-D626AB078FDF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98A0322E-FA09-489B-8BDB-E9C3F4B08A49}" type="sibTrans" cxnId="{F8EF2265-ECA0-4341-A13D-D626AB078FDF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161A1A20-D211-409F-BD03-9EA42BC065EC}">
      <dgm:prSet custT="1"/>
      <dgm:spPr/>
      <dgm:t>
        <a:bodyPr/>
        <a:lstStyle/>
        <a:p>
          <a:r>
            <a:rPr lang="ru-RU" sz="1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Классификация и категорийность субпродуктов. Органолептическая оценка качества субпродуктов.</a:t>
          </a:r>
        </a:p>
      </dgm:t>
    </dgm:pt>
    <dgm:pt modelId="{F7EC269B-1C23-4AB6-BB3E-E43A8EAFFE0A}" type="parTrans" cxnId="{593B7625-AF0C-48A9-A5B0-2CFD9AE9E73F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BD1068D2-FD8E-4CBF-A1CA-457443E44331}" type="sibTrans" cxnId="{593B7625-AF0C-48A9-A5B0-2CFD9AE9E73F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F871D995-8CA5-4C57-BEF0-67C145CA3F27}">
      <dgm:prSet custT="1"/>
      <dgm:spPr/>
      <dgm:t>
        <a:bodyPr/>
        <a:lstStyle/>
        <a:p>
          <a:r>
            <a:rPr lang="ru-RU" sz="1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5</a:t>
          </a:r>
        </a:p>
      </dgm:t>
    </dgm:pt>
    <dgm:pt modelId="{F51B3217-89EC-4A25-8799-E38C818CFA19}" type="parTrans" cxnId="{B928753C-BA23-41F4-A4BB-74A2C5DA91CA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669C2736-02EA-4BAD-B7BD-0FB2D088A991}" type="sibTrans" cxnId="{B928753C-BA23-41F4-A4BB-74A2C5DA91CA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EAF0CCA6-6821-4B42-AD8A-5C91918DC14B}">
      <dgm:prSet custT="1"/>
      <dgm:spPr/>
      <dgm:t>
        <a:bodyPr/>
        <a:lstStyle/>
        <a:p>
          <a:r>
            <a:rPr lang="ru-RU" sz="1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Классификация и категорийность яйца куриного пищевого. Маркировка яйца.</a:t>
          </a:r>
        </a:p>
      </dgm:t>
    </dgm:pt>
    <dgm:pt modelId="{C4105E2D-D9DF-48C9-8443-C63C40D8C2D0}" type="parTrans" cxnId="{9F401BCA-D068-4220-A718-BDCF3932C368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36A77DAA-C626-4B6D-A33A-D87FB36E35F4}" type="sibTrans" cxnId="{9F401BCA-D068-4220-A718-BDCF3932C368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1FA640FD-6558-4BBF-8696-363F7F4B7E92}">
      <dgm:prSet custT="1"/>
      <dgm:spPr/>
      <dgm:t>
        <a:bodyPr/>
        <a:lstStyle/>
        <a:p>
          <a:r>
            <a:rPr lang="ru-RU" sz="1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6</a:t>
          </a:r>
        </a:p>
      </dgm:t>
    </dgm:pt>
    <dgm:pt modelId="{4B011A29-6C59-4426-BA3E-CB0C6BCDF100}" type="parTrans" cxnId="{E787A3A0-C93D-4EDB-871A-C1478F358B34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EE2CCF4C-7341-4108-BDE8-8BB94E5F3499}" type="sibTrans" cxnId="{E787A3A0-C93D-4EDB-871A-C1478F358B34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F0F1AC07-863E-437C-8DF4-97CDC1B8DEF6}">
      <dgm:prSet custT="1"/>
      <dgm:spPr/>
      <dgm:t>
        <a:bodyPr/>
        <a:lstStyle/>
        <a:p>
          <a:r>
            <a:rPr lang="ru-RU" sz="1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Прослеживаемость безопасности и качества мясного сырья на основе принципов системы HACCP (ХАССП) на предприятиях по убою и первичной переработке скота и птицы. </a:t>
          </a:r>
        </a:p>
      </dgm:t>
    </dgm:pt>
    <dgm:pt modelId="{7D401BEF-FEA4-4108-96AD-4F5EE12A4217}" type="parTrans" cxnId="{BC8C843A-1F0D-49B8-8314-28D7E95E8200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FA9AB0CA-5A4F-45C0-9B57-150D251CDD31}" type="sibTrans" cxnId="{BC8C843A-1F0D-49B8-8314-28D7E95E8200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2D1F3502-DA5B-49B6-9A80-CD30DB087DA2}">
      <dgm:prSet custT="1"/>
      <dgm:spPr/>
      <dgm:t>
        <a:bodyPr/>
        <a:lstStyle/>
        <a:p>
          <a:r>
            <a:rPr lang="ru-RU" sz="1800" b="1" i="1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Требования к категориям упитанности туш крупного рогатого скота, свиней, овец и сельскохозяйственной птицы (куры, гуси) согласно требованиям ГОСТ. Правила товарной оценки туш.</a:t>
          </a:r>
        </a:p>
      </dgm:t>
    </dgm:pt>
    <dgm:pt modelId="{22C60D70-0FFD-42E3-AF1D-7B8318E9CE48}" type="sibTrans" cxnId="{05289061-6026-4933-93E8-ECCC53D17B43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AB27BA19-9C44-4CC6-A2C1-DD5E2DA625E7}" type="parTrans" cxnId="{05289061-6026-4933-93E8-ECCC53D17B43}">
      <dgm:prSet/>
      <dgm:spPr/>
      <dgm:t>
        <a:bodyPr/>
        <a:lstStyle/>
        <a:p>
          <a:endParaRPr lang="ru-RU" sz="1800" b="1" i="1">
            <a:solidFill>
              <a:srgbClr val="003300"/>
            </a:solidFill>
            <a:latin typeface="Arial" pitchFamily="34" charset="0"/>
            <a:cs typeface="Arial" pitchFamily="34" charset="0"/>
          </a:endParaRPr>
        </a:p>
      </dgm:t>
    </dgm:pt>
    <dgm:pt modelId="{C1C82546-8AFC-4137-92B5-626EADAA893C}" type="pres">
      <dgm:prSet presAssocID="{1E321C98-CF9C-43D6-B8F3-74DF18A983A0}" presName="linearFlow" presStyleCnt="0">
        <dgm:presLayoutVars>
          <dgm:dir/>
          <dgm:animLvl val="lvl"/>
          <dgm:resizeHandles val="exact"/>
        </dgm:presLayoutVars>
      </dgm:prSet>
      <dgm:spPr/>
    </dgm:pt>
    <dgm:pt modelId="{8A0751CF-230D-43D8-82AD-461A4EC5E552}" type="pres">
      <dgm:prSet presAssocID="{D204D1D5-459B-4494-8CCB-6146FAC53B51}" presName="composite" presStyleCnt="0"/>
      <dgm:spPr/>
    </dgm:pt>
    <dgm:pt modelId="{3D77753D-0821-4B33-86B3-842420BFFDAE}" type="pres">
      <dgm:prSet presAssocID="{D204D1D5-459B-4494-8CCB-6146FAC53B51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53FAE79C-F1B9-48B2-AC1D-02C9187F960D}" type="pres">
      <dgm:prSet presAssocID="{D204D1D5-459B-4494-8CCB-6146FAC53B51}" presName="descendantText" presStyleLbl="alignAcc1" presStyleIdx="0" presStyleCnt="6" custScaleY="161172">
        <dgm:presLayoutVars>
          <dgm:bulletEnabled val="1"/>
        </dgm:presLayoutVars>
      </dgm:prSet>
      <dgm:spPr/>
    </dgm:pt>
    <dgm:pt modelId="{1EFA3201-2E9F-4C24-8578-48364792AE59}" type="pres">
      <dgm:prSet presAssocID="{3D80D23E-C688-4840-97CF-5A0389614AAE}" presName="sp" presStyleCnt="0"/>
      <dgm:spPr/>
    </dgm:pt>
    <dgm:pt modelId="{D8DF6E3E-A598-4941-80C9-0958658810C5}" type="pres">
      <dgm:prSet presAssocID="{3723A721-0683-4ECD-AE6B-C4D59E83367D}" presName="composite" presStyleCnt="0"/>
      <dgm:spPr/>
    </dgm:pt>
    <dgm:pt modelId="{9B14D8FF-AB9D-480F-9D91-B320ED27A849}" type="pres">
      <dgm:prSet presAssocID="{3723A721-0683-4ECD-AE6B-C4D59E83367D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26E35210-025F-44D6-950D-7D3D85DA83D4}" type="pres">
      <dgm:prSet presAssocID="{3723A721-0683-4ECD-AE6B-C4D59E83367D}" presName="descendantText" presStyleLbl="alignAcc1" presStyleIdx="1" presStyleCnt="6" custScaleY="151804">
        <dgm:presLayoutVars>
          <dgm:bulletEnabled val="1"/>
        </dgm:presLayoutVars>
      </dgm:prSet>
      <dgm:spPr/>
    </dgm:pt>
    <dgm:pt modelId="{450CBF7A-1C3E-4DC7-B926-B76ABF157BBF}" type="pres">
      <dgm:prSet presAssocID="{5F2A4168-D52D-4D2C-9BD0-92C73B0AA40A}" presName="sp" presStyleCnt="0"/>
      <dgm:spPr/>
    </dgm:pt>
    <dgm:pt modelId="{BD8410B5-7D5E-41E5-BA49-EE15855AC986}" type="pres">
      <dgm:prSet presAssocID="{91A66AB8-231F-4DA7-A1EF-96D093991833}" presName="composite" presStyleCnt="0"/>
      <dgm:spPr/>
    </dgm:pt>
    <dgm:pt modelId="{E51E61B9-72F6-4B38-9E95-6A217187BC91}" type="pres">
      <dgm:prSet presAssocID="{91A66AB8-231F-4DA7-A1EF-96D093991833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348D255B-D944-4A50-A0EF-31266389DE7F}" type="pres">
      <dgm:prSet presAssocID="{91A66AB8-231F-4DA7-A1EF-96D093991833}" presName="descendantText" presStyleLbl="alignAcc1" presStyleIdx="2" presStyleCnt="6" custScaleY="152556">
        <dgm:presLayoutVars>
          <dgm:bulletEnabled val="1"/>
        </dgm:presLayoutVars>
      </dgm:prSet>
      <dgm:spPr/>
    </dgm:pt>
    <dgm:pt modelId="{D832F146-C181-46AE-8112-74E9CE3DED09}" type="pres">
      <dgm:prSet presAssocID="{2BEF1E42-0CA4-47BB-B6F8-AF82331ABE9B}" presName="sp" presStyleCnt="0"/>
      <dgm:spPr/>
    </dgm:pt>
    <dgm:pt modelId="{EC84D31C-16B8-4C83-8F62-AC48207DF22A}" type="pres">
      <dgm:prSet presAssocID="{F11CC908-F3C0-46B2-90FB-3DBDC4934DA1}" presName="composite" presStyleCnt="0"/>
      <dgm:spPr/>
    </dgm:pt>
    <dgm:pt modelId="{5D02AB99-1C2E-4AB4-9940-5BC6BE7A8FA2}" type="pres">
      <dgm:prSet presAssocID="{F11CC908-F3C0-46B2-90FB-3DBDC4934DA1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403E5AD7-7433-448A-B3C3-78387532D539}" type="pres">
      <dgm:prSet presAssocID="{F11CC908-F3C0-46B2-90FB-3DBDC4934DA1}" presName="descendantText" presStyleLbl="alignAcc1" presStyleIdx="3" presStyleCnt="6">
        <dgm:presLayoutVars>
          <dgm:bulletEnabled val="1"/>
        </dgm:presLayoutVars>
      </dgm:prSet>
      <dgm:spPr/>
    </dgm:pt>
    <dgm:pt modelId="{4CD0F95F-0710-4FE2-B1ED-A79948C40049}" type="pres">
      <dgm:prSet presAssocID="{60B437C6-4FF1-4EE9-9185-053EDEA1DE33}" presName="sp" presStyleCnt="0"/>
      <dgm:spPr/>
    </dgm:pt>
    <dgm:pt modelId="{EC3A00C9-EE6B-4D96-B980-BAB933D26621}" type="pres">
      <dgm:prSet presAssocID="{F871D995-8CA5-4C57-BEF0-67C145CA3F27}" presName="composite" presStyleCnt="0"/>
      <dgm:spPr/>
    </dgm:pt>
    <dgm:pt modelId="{F88117F9-F6A6-49D0-B8EE-E4BBA3647274}" type="pres">
      <dgm:prSet presAssocID="{F871D995-8CA5-4C57-BEF0-67C145CA3F27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660ADFC2-36FA-46EA-BD31-360A2E9EE093}" type="pres">
      <dgm:prSet presAssocID="{F871D995-8CA5-4C57-BEF0-67C145CA3F27}" presName="descendantText" presStyleLbl="alignAcc1" presStyleIdx="4" presStyleCnt="6">
        <dgm:presLayoutVars>
          <dgm:bulletEnabled val="1"/>
        </dgm:presLayoutVars>
      </dgm:prSet>
      <dgm:spPr/>
    </dgm:pt>
    <dgm:pt modelId="{B1090B73-6BDC-4C58-9AAE-A20101763C25}" type="pres">
      <dgm:prSet presAssocID="{669C2736-02EA-4BAD-B7BD-0FB2D088A991}" presName="sp" presStyleCnt="0"/>
      <dgm:spPr/>
    </dgm:pt>
    <dgm:pt modelId="{CD2A747A-DD75-4F11-80A4-B95FB3DDBB4E}" type="pres">
      <dgm:prSet presAssocID="{1FA640FD-6558-4BBF-8696-363F7F4B7E92}" presName="composite" presStyleCnt="0"/>
      <dgm:spPr/>
    </dgm:pt>
    <dgm:pt modelId="{FC90F114-5A62-48BB-8D0C-23C6C4140C20}" type="pres">
      <dgm:prSet presAssocID="{1FA640FD-6558-4BBF-8696-363F7F4B7E92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292B0C6B-0DEE-4B5A-BCAA-004C2FCF6D20}" type="pres">
      <dgm:prSet presAssocID="{1FA640FD-6558-4BBF-8696-363F7F4B7E92}" presName="descendantText" presStyleLbl="alignAcc1" presStyleIdx="5" presStyleCnt="6" custScaleY="157384">
        <dgm:presLayoutVars>
          <dgm:bulletEnabled val="1"/>
        </dgm:presLayoutVars>
      </dgm:prSet>
      <dgm:spPr/>
    </dgm:pt>
  </dgm:ptLst>
  <dgm:cxnLst>
    <dgm:cxn modelId="{BEF09E0C-216A-45EB-B075-553E8C8BB8EC}" type="presOf" srcId="{F0F1AC07-863E-437C-8DF4-97CDC1B8DEF6}" destId="{292B0C6B-0DEE-4B5A-BCAA-004C2FCF6D20}" srcOrd="0" destOrd="0" presId="urn:microsoft.com/office/officeart/2005/8/layout/chevron2"/>
    <dgm:cxn modelId="{22A82A12-E481-4882-814A-439E1AD26B55}" srcId="{1E321C98-CF9C-43D6-B8F3-74DF18A983A0}" destId="{91A66AB8-231F-4DA7-A1EF-96D093991833}" srcOrd="2" destOrd="0" parTransId="{7F2B54D8-DE94-443C-9276-4A3C67532B1B}" sibTransId="{2BEF1E42-0CA4-47BB-B6F8-AF82331ABE9B}"/>
    <dgm:cxn modelId="{890BC117-B1A0-46A8-B29B-EC3E5CDE9E22}" type="presOf" srcId="{D204D1D5-459B-4494-8CCB-6146FAC53B51}" destId="{3D77753D-0821-4B33-86B3-842420BFFDAE}" srcOrd="0" destOrd="0" presId="urn:microsoft.com/office/officeart/2005/8/layout/chevron2"/>
    <dgm:cxn modelId="{51CCFB19-3509-44F5-9BC4-B3A05C75E540}" type="presOf" srcId="{EA189999-13D3-477A-B9AB-33B35EAA09F8}" destId="{348D255B-D944-4A50-A0EF-31266389DE7F}" srcOrd="0" destOrd="0" presId="urn:microsoft.com/office/officeart/2005/8/layout/chevron2"/>
    <dgm:cxn modelId="{593B7625-AF0C-48A9-A5B0-2CFD9AE9E73F}" srcId="{F11CC908-F3C0-46B2-90FB-3DBDC4934DA1}" destId="{161A1A20-D211-409F-BD03-9EA42BC065EC}" srcOrd="0" destOrd="0" parTransId="{F7EC269B-1C23-4AB6-BB3E-E43A8EAFFE0A}" sibTransId="{BD1068D2-FD8E-4CBF-A1CA-457443E44331}"/>
    <dgm:cxn modelId="{5FE2C526-01EB-481E-A8F1-C7F2AA5C254D}" type="presOf" srcId="{F11CC908-F3C0-46B2-90FB-3DBDC4934DA1}" destId="{5D02AB99-1C2E-4AB4-9940-5BC6BE7A8FA2}" srcOrd="0" destOrd="0" presId="urn:microsoft.com/office/officeart/2005/8/layout/chevron2"/>
    <dgm:cxn modelId="{613FBC2A-6465-478C-A04B-185BC47B0F86}" type="presOf" srcId="{91A66AB8-231F-4DA7-A1EF-96D093991833}" destId="{E51E61B9-72F6-4B38-9E95-6A217187BC91}" srcOrd="0" destOrd="0" presId="urn:microsoft.com/office/officeart/2005/8/layout/chevron2"/>
    <dgm:cxn modelId="{F4775439-C363-4019-96F0-13A6127F20A0}" type="presOf" srcId="{2D1F3502-DA5B-49B6-9A80-CD30DB087DA2}" destId="{53FAE79C-F1B9-48B2-AC1D-02C9187F960D}" srcOrd="0" destOrd="0" presId="urn:microsoft.com/office/officeart/2005/8/layout/chevron2"/>
    <dgm:cxn modelId="{BC8C843A-1F0D-49B8-8314-28D7E95E8200}" srcId="{1FA640FD-6558-4BBF-8696-363F7F4B7E92}" destId="{F0F1AC07-863E-437C-8DF4-97CDC1B8DEF6}" srcOrd="0" destOrd="0" parTransId="{7D401BEF-FEA4-4108-96AD-4F5EE12A4217}" sibTransId="{FA9AB0CA-5A4F-45C0-9B57-150D251CDD31}"/>
    <dgm:cxn modelId="{B928753C-BA23-41F4-A4BB-74A2C5DA91CA}" srcId="{1E321C98-CF9C-43D6-B8F3-74DF18A983A0}" destId="{F871D995-8CA5-4C57-BEF0-67C145CA3F27}" srcOrd="4" destOrd="0" parTransId="{F51B3217-89EC-4A25-8799-E38C818CFA19}" sibTransId="{669C2736-02EA-4BAD-B7BD-0FB2D088A991}"/>
    <dgm:cxn modelId="{2F5C8841-F2CB-4EDE-B082-C9B0C892E898}" srcId="{3723A721-0683-4ECD-AE6B-C4D59E83367D}" destId="{C0265552-08DC-4A81-90A0-B501CDE0983D}" srcOrd="0" destOrd="0" parTransId="{141C7427-CAAD-4800-A2D3-DE315E54DFF3}" sibTransId="{D5897D56-9C6B-463D-8E83-D0F89E64CC62}"/>
    <dgm:cxn modelId="{05289061-6026-4933-93E8-ECCC53D17B43}" srcId="{D204D1D5-459B-4494-8CCB-6146FAC53B51}" destId="{2D1F3502-DA5B-49B6-9A80-CD30DB087DA2}" srcOrd="0" destOrd="0" parTransId="{AB27BA19-9C44-4CC6-A2C1-DD5E2DA625E7}" sibTransId="{22C60D70-0FFD-42E3-AF1D-7B8318E9CE48}"/>
    <dgm:cxn modelId="{F8EF2265-ECA0-4341-A13D-D626AB078FDF}" srcId="{91A66AB8-231F-4DA7-A1EF-96D093991833}" destId="{EA189999-13D3-477A-B9AB-33B35EAA09F8}" srcOrd="0" destOrd="0" parTransId="{8056EC2A-7668-4978-A43C-90FC6CA98B26}" sibTransId="{98A0322E-FA09-489B-8BDB-E9C3F4B08A49}"/>
    <dgm:cxn modelId="{88D72969-2724-49C4-A428-5E397CEA8A09}" type="presOf" srcId="{161A1A20-D211-409F-BD03-9EA42BC065EC}" destId="{403E5AD7-7433-448A-B3C3-78387532D539}" srcOrd="0" destOrd="0" presId="urn:microsoft.com/office/officeart/2005/8/layout/chevron2"/>
    <dgm:cxn modelId="{EAE4076A-ABE4-48FE-A46B-0B9A7795F380}" type="presOf" srcId="{F871D995-8CA5-4C57-BEF0-67C145CA3F27}" destId="{F88117F9-F6A6-49D0-B8EE-E4BBA3647274}" srcOrd="0" destOrd="0" presId="urn:microsoft.com/office/officeart/2005/8/layout/chevron2"/>
    <dgm:cxn modelId="{12BE7D54-E1E4-4DEF-824C-A5AE2809122E}" srcId="{1E321C98-CF9C-43D6-B8F3-74DF18A983A0}" destId="{3723A721-0683-4ECD-AE6B-C4D59E83367D}" srcOrd="1" destOrd="0" parTransId="{68927178-D98B-460F-8526-6EF4A37AE848}" sibTransId="{5F2A4168-D52D-4D2C-9BD0-92C73B0AA40A}"/>
    <dgm:cxn modelId="{26087375-6397-496F-A4ED-8410A2F60AE2}" type="presOf" srcId="{C0265552-08DC-4A81-90A0-B501CDE0983D}" destId="{26E35210-025F-44D6-950D-7D3D85DA83D4}" srcOrd="0" destOrd="0" presId="urn:microsoft.com/office/officeart/2005/8/layout/chevron2"/>
    <dgm:cxn modelId="{E787A3A0-C93D-4EDB-871A-C1478F358B34}" srcId="{1E321C98-CF9C-43D6-B8F3-74DF18A983A0}" destId="{1FA640FD-6558-4BBF-8696-363F7F4B7E92}" srcOrd="5" destOrd="0" parTransId="{4B011A29-6C59-4426-BA3E-CB0C6BCDF100}" sibTransId="{EE2CCF4C-7341-4108-BDE8-8BB94E5F3499}"/>
    <dgm:cxn modelId="{CCE065B7-2FEF-4867-9319-0342BC224D82}" type="presOf" srcId="{1E321C98-CF9C-43D6-B8F3-74DF18A983A0}" destId="{C1C82546-8AFC-4137-92B5-626EADAA893C}" srcOrd="0" destOrd="0" presId="urn:microsoft.com/office/officeart/2005/8/layout/chevron2"/>
    <dgm:cxn modelId="{6F9C1DBF-35A9-481F-AA71-3EFF40119A88}" srcId="{1E321C98-CF9C-43D6-B8F3-74DF18A983A0}" destId="{F11CC908-F3C0-46B2-90FB-3DBDC4934DA1}" srcOrd="3" destOrd="0" parTransId="{804CF126-AE3A-4E89-B7B9-885F314ADD8E}" sibTransId="{60B437C6-4FF1-4EE9-9185-053EDEA1DE33}"/>
    <dgm:cxn modelId="{9F401BCA-D068-4220-A718-BDCF3932C368}" srcId="{F871D995-8CA5-4C57-BEF0-67C145CA3F27}" destId="{EAF0CCA6-6821-4B42-AD8A-5C91918DC14B}" srcOrd="0" destOrd="0" parTransId="{C4105E2D-D9DF-48C9-8443-C63C40D8C2D0}" sibTransId="{36A77DAA-C626-4B6D-A33A-D87FB36E35F4}"/>
    <dgm:cxn modelId="{56902BD5-CD0C-4B46-A9E6-A12FB2BF082C}" type="presOf" srcId="{1FA640FD-6558-4BBF-8696-363F7F4B7E92}" destId="{FC90F114-5A62-48BB-8D0C-23C6C4140C20}" srcOrd="0" destOrd="0" presId="urn:microsoft.com/office/officeart/2005/8/layout/chevron2"/>
    <dgm:cxn modelId="{8EBEBBDC-AA66-42E1-B7CF-FA6C22216B0A}" type="presOf" srcId="{EAF0CCA6-6821-4B42-AD8A-5C91918DC14B}" destId="{660ADFC2-36FA-46EA-BD31-360A2E9EE093}" srcOrd="0" destOrd="0" presId="urn:microsoft.com/office/officeart/2005/8/layout/chevron2"/>
    <dgm:cxn modelId="{2B6D93F0-BD2F-4B63-9780-BAE2926B3E71}" srcId="{1E321C98-CF9C-43D6-B8F3-74DF18A983A0}" destId="{D204D1D5-459B-4494-8CCB-6146FAC53B51}" srcOrd="0" destOrd="0" parTransId="{5D3F65E9-E1E5-45EE-95AF-851D5DEE247C}" sibTransId="{3D80D23E-C688-4840-97CF-5A0389614AAE}"/>
    <dgm:cxn modelId="{18AC3BF2-7DD4-4210-BC78-4F2117F17D11}" type="presOf" srcId="{3723A721-0683-4ECD-AE6B-C4D59E83367D}" destId="{9B14D8FF-AB9D-480F-9D91-B320ED27A849}" srcOrd="0" destOrd="0" presId="urn:microsoft.com/office/officeart/2005/8/layout/chevron2"/>
    <dgm:cxn modelId="{089F2E13-FC28-42A2-A726-E344FB911D63}" type="presParOf" srcId="{C1C82546-8AFC-4137-92B5-626EADAA893C}" destId="{8A0751CF-230D-43D8-82AD-461A4EC5E552}" srcOrd="0" destOrd="0" presId="urn:microsoft.com/office/officeart/2005/8/layout/chevron2"/>
    <dgm:cxn modelId="{19E7EE08-67FF-4E3D-9996-D3DD24B3E23C}" type="presParOf" srcId="{8A0751CF-230D-43D8-82AD-461A4EC5E552}" destId="{3D77753D-0821-4B33-86B3-842420BFFDAE}" srcOrd="0" destOrd="0" presId="urn:microsoft.com/office/officeart/2005/8/layout/chevron2"/>
    <dgm:cxn modelId="{598326B7-DDCD-4808-9AFE-0E032A8C6EF7}" type="presParOf" srcId="{8A0751CF-230D-43D8-82AD-461A4EC5E552}" destId="{53FAE79C-F1B9-48B2-AC1D-02C9187F960D}" srcOrd="1" destOrd="0" presId="urn:microsoft.com/office/officeart/2005/8/layout/chevron2"/>
    <dgm:cxn modelId="{E0EB387B-0178-4862-B08E-9C1876DC7E6B}" type="presParOf" srcId="{C1C82546-8AFC-4137-92B5-626EADAA893C}" destId="{1EFA3201-2E9F-4C24-8578-48364792AE59}" srcOrd="1" destOrd="0" presId="urn:microsoft.com/office/officeart/2005/8/layout/chevron2"/>
    <dgm:cxn modelId="{4D97BA96-3786-4EDD-AE42-99C72D5E82F3}" type="presParOf" srcId="{C1C82546-8AFC-4137-92B5-626EADAA893C}" destId="{D8DF6E3E-A598-4941-80C9-0958658810C5}" srcOrd="2" destOrd="0" presId="urn:microsoft.com/office/officeart/2005/8/layout/chevron2"/>
    <dgm:cxn modelId="{E025A222-1679-4F9D-A4ED-FB61FD0F156C}" type="presParOf" srcId="{D8DF6E3E-A598-4941-80C9-0958658810C5}" destId="{9B14D8FF-AB9D-480F-9D91-B320ED27A849}" srcOrd="0" destOrd="0" presId="urn:microsoft.com/office/officeart/2005/8/layout/chevron2"/>
    <dgm:cxn modelId="{9FB2FC2C-7064-46DA-AF0C-26716194732D}" type="presParOf" srcId="{D8DF6E3E-A598-4941-80C9-0958658810C5}" destId="{26E35210-025F-44D6-950D-7D3D85DA83D4}" srcOrd="1" destOrd="0" presId="urn:microsoft.com/office/officeart/2005/8/layout/chevron2"/>
    <dgm:cxn modelId="{1C07BE80-3206-4917-B784-F63C6C07D189}" type="presParOf" srcId="{C1C82546-8AFC-4137-92B5-626EADAA893C}" destId="{450CBF7A-1C3E-4DC7-B926-B76ABF157BBF}" srcOrd="3" destOrd="0" presId="urn:microsoft.com/office/officeart/2005/8/layout/chevron2"/>
    <dgm:cxn modelId="{E7C3C511-C6EA-473E-898F-EC7315DCF7AD}" type="presParOf" srcId="{C1C82546-8AFC-4137-92B5-626EADAA893C}" destId="{BD8410B5-7D5E-41E5-BA49-EE15855AC986}" srcOrd="4" destOrd="0" presId="urn:microsoft.com/office/officeart/2005/8/layout/chevron2"/>
    <dgm:cxn modelId="{1EC6D385-89D4-4F14-8B92-BA3D172A5156}" type="presParOf" srcId="{BD8410B5-7D5E-41E5-BA49-EE15855AC986}" destId="{E51E61B9-72F6-4B38-9E95-6A217187BC91}" srcOrd="0" destOrd="0" presId="urn:microsoft.com/office/officeart/2005/8/layout/chevron2"/>
    <dgm:cxn modelId="{83D15A07-8DC6-40E7-AAF7-71920E63913B}" type="presParOf" srcId="{BD8410B5-7D5E-41E5-BA49-EE15855AC986}" destId="{348D255B-D944-4A50-A0EF-31266389DE7F}" srcOrd="1" destOrd="0" presId="urn:microsoft.com/office/officeart/2005/8/layout/chevron2"/>
    <dgm:cxn modelId="{40845D93-E99B-4083-97F0-C039D46B6C88}" type="presParOf" srcId="{C1C82546-8AFC-4137-92B5-626EADAA893C}" destId="{D832F146-C181-46AE-8112-74E9CE3DED09}" srcOrd="5" destOrd="0" presId="urn:microsoft.com/office/officeart/2005/8/layout/chevron2"/>
    <dgm:cxn modelId="{1EE9A164-4D02-485B-8F62-278EC3FFE7AD}" type="presParOf" srcId="{C1C82546-8AFC-4137-92B5-626EADAA893C}" destId="{EC84D31C-16B8-4C83-8F62-AC48207DF22A}" srcOrd="6" destOrd="0" presId="urn:microsoft.com/office/officeart/2005/8/layout/chevron2"/>
    <dgm:cxn modelId="{9031F06E-527C-44E5-A236-F7FB47984EF6}" type="presParOf" srcId="{EC84D31C-16B8-4C83-8F62-AC48207DF22A}" destId="{5D02AB99-1C2E-4AB4-9940-5BC6BE7A8FA2}" srcOrd="0" destOrd="0" presId="urn:microsoft.com/office/officeart/2005/8/layout/chevron2"/>
    <dgm:cxn modelId="{D52F6766-E59C-4C8F-8361-05AFF715087D}" type="presParOf" srcId="{EC84D31C-16B8-4C83-8F62-AC48207DF22A}" destId="{403E5AD7-7433-448A-B3C3-78387532D539}" srcOrd="1" destOrd="0" presId="urn:microsoft.com/office/officeart/2005/8/layout/chevron2"/>
    <dgm:cxn modelId="{C160B1A9-7F06-4054-B4F4-79C9A2A40628}" type="presParOf" srcId="{C1C82546-8AFC-4137-92B5-626EADAA893C}" destId="{4CD0F95F-0710-4FE2-B1ED-A79948C40049}" srcOrd="7" destOrd="0" presId="urn:microsoft.com/office/officeart/2005/8/layout/chevron2"/>
    <dgm:cxn modelId="{B9A439A2-6753-441C-8B91-BF15ED8E76C3}" type="presParOf" srcId="{C1C82546-8AFC-4137-92B5-626EADAA893C}" destId="{EC3A00C9-EE6B-4D96-B980-BAB933D26621}" srcOrd="8" destOrd="0" presId="urn:microsoft.com/office/officeart/2005/8/layout/chevron2"/>
    <dgm:cxn modelId="{377B7BC3-B80D-415B-8597-703C766DAEAB}" type="presParOf" srcId="{EC3A00C9-EE6B-4D96-B980-BAB933D26621}" destId="{F88117F9-F6A6-49D0-B8EE-E4BBA3647274}" srcOrd="0" destOrd="0" presId="urn:microsoft.com/office/officeart/2005/8/layout/chevron2"/>
    <dgm:cxn modelId="{FBB35081-30D9-4ECD-8648-DEA264BD852D}" type="presParOf" srcId="{EC3A00C9-EE6B-4D96-B980-BAB933D26621}" destId="{660ADFC2-36FA-46EA-BD31-360A2E9EE093}" srcOrd="1" destOrd="0" presId="urn:microsoft.com/office/officeart/2005/8/layout/chevron2"/>
    <dgm:cxn modelId="{3B79F076-06BB-43B2-8CCD-36F25588BEB8}" type="presParOf" srcId="{C1C82546-8AFC-4137-92B5-626EADAA893C}" destId="{B1090B73-6BDC-4C58-9AAE-A20101763C25}" srcOrd="9" destOrd="0" presId="urn:microsoft.com/office/officeart/2005/8/layout/chevron2"/>
    <dgm:cxn modelId="{8C11F49D-8165-48ED-B850-3D8D7905F95D}" type="presParOf" srcId="{C1C82546-8AFC-4137-92B5-626EADAA893C}" destId="{CD2A747A-DD75-4F11-80A4-B95FB3DDBB4E}" srcOrd="10" destOrd="0" presId="urn:microsoft.com/office/officeart/2005/8/layout/chevron2"/>
    <dgm:cxn modelId="{753E7697-D443-4A34-9842-632270F8FA83}" type="presParOf" srcId="{CD2A747A-DD75-4F11-80A4-B95FB3DDBB4E}" destId="{FC90F114-5A62-48BB-8D0C-23C6C4140C20}" srcOrd="0" destOrd="0" presId="urn:microsoft.com/office/officeart/2005/8/layout/chevron2"/>
    <dgm:cxn modelId="{8BB31C8B-B0AF-47E8-8FEA-9D81653902D5}" type="presParOf" srcId="{CD2A747A-DD75-4F11-80A4-B95FB3DDBB4E}" destId="{292B0C6B-0DEE-4B5A-BCAA-004C2FCF6D2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7753D-0821-4B33-86B3-842420BFFDAE}">
      <dsp:nvSpPr>
        <dsp:cNvPr id="0" name=""/>
        <dsp:cNvSpPr/>
      </dsp:nvSpPr>
      <dsp:spPr>
        <a:xfrm rot="5400000">
          <a:off x="-154739" y="414443"/>
          <a:ext cx="1031598" cy="72211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1</a:t>
          </a:r>
        </a:p>
      </dsp:txBody>
      <dsp:txXfrm rot="-5400000">
        <a:off x="1" y="620762"/>
        <a:ext cx="722118" cy="309480"/>
      </dsp:txXfrm>
    </dsp:sp>
    <dsp:sp modelId="{53FAE79C-F1B9-48B2-AC1D-02C9187F960D}">
      <dsp:nvSpPr>
        <dsp:cNvPr id="0" name=""/>
        <dsp:cNvSpPr/>
      </dsp:nvSpPr>
      <dsp:spPr>
        <a:xfrm rot="5400000">
          <a:off x="4202198" y="-3425467"/>
          <a:ext cx="1080720" cy="80408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i="1" kern="1200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Требования к категориям упитанности туш крупного рогатого скота, свиней, овец и сельскохозяйственной птицы (куры, гуси) согласно требованиям ГОСТ. Правила товарной оценки туш.</a:t>
          </a:r>
        </a:p>
      </dsp:txBody>
      <dsp:txXfrm rot="-5400000">
        <a:off x="722118" y="107369"/>
        <a:ext cx="7988125" cy="975208"/>
      </dsp:txXfrm>
    </dsp:sp>
    <dsp:sp modelId="{9B14D8FF-AB9D-480F-9D91-B320ED27A849}">
      <dsp:nvSpPr>
        <dsp:cNvPr id="0" name=""/>
        <dsp:cNvSpPr/>
      </dsp:nvSpPr>
      <dsp:spPr>
        <a:xfrm rot="5400000">
          <a:off x="-154739" y="1536367"/>
          <a:ext cx="1031598" cy="722118"/>
        </a:xfrm>
        <a:prstGeom prst="chevron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2</a:t>
          </a:r>
        </a:p>
      </dsp:txBody>
      <dsp:txXfrm rot="-5400000">
        <a:off x="1" y="1742686"/>
        <a:ext cx="722118" cy="309480"/>
      </dsp:txXfrm>
    </dsp:sp>
    <dsp:sp modelId="{26E35210-025F-44D6-950D-7D3D85DA83D4}">
      <dsp:nvSpPr>
        <dsp:cNvPr id="0" name=""/>
        <dsp:cNvSpPr/>
      </dsp:nvSpPr>
      <dsp:spPr>
        <a:xfrm rot="5400000">
          <a:off x="4233606" y="-2303542"/>
          <a:ext cx="1017904" cy="80408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i="1" kern="1200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Правила маркировки туш крупного рогатого скота, свиней, овец и сельскохозяйственной птицы (куры, гуси) согласно требованиям ГОСТ и ТР ТС. Порядок нанесения оттисков клейм и штампов. </a:t>
          </a:r>
        </a:p>
      </dsp:txBody>
      <dsp:txXfrm rot="-5400000">
        <a:off x="722118" y="1257636"/>
        <a:ext cx="7991191" cy="918524"/>
      </dsp:txXfrm>
    </dsp:sp>
    <dsp:sp modelId="{E51E61B9-72F6-4B38-9E95-6A217187BC91}">
      <dsp:nvSpPr>
        <dsp:cNvPr id="0" name=""/>
        <dsp:cNvSpPr/>
      </dsp:nvSpPr>
      <dsp:spPr>
        <a:xfrm rot="5400000">
          <a:off x="-154739" y="2660813"/>
          <a:ext cx="1031598" cy="722118"/>
        </a:xfrm>
        <a:prstGeom prst="chevron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3</a:t>
          </a:r>
        </a:p>
      </dsp:txBody>
      <dsp:txXfrm rot="-5400000">
        <a:off x="1" y="2867132"/>
        <a:ext cx="722118" cy="309480"/>
      </dsp:txXfrm>
    </dsp:sp>
    <dsp:sp modelId="{348D255B-D944-4A50-A0EF-31266389DE7F}">
      <dsp:nvSpPr>
        <dsp:cNvPr id="0" name=""/>
        <dsp:cNvSpPr/>
      </dsp:nvSpPr>
      <dsp:spPr>
        <a:xfrm rot="5400000">
          <a:off x="4231085" y="-1179097"/>
          <a:ext cx="1022947" cy="80408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i="1" kern="1200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Правила проведения органолептической оценки качества туш сельскохозяйственных животных и птицы. Требования к органолептическим параметрам мясного сырья.</a:t>
          </a:r>
        </a:p>
      </dsp:txBody>
      <dsp:txXfrm rot="-5400000">
        <a:off x="722118" y="2379806"/>
        <a:ext cx="7990945" cy="923075"/>
      </dsp:txXfrm>
    </dsp:sp>
    <dsp:sp modelId="{5D02AB99-1C2E-4AB4-9940-5BC6BE7A8FA2}">
      <dsp:nvSpPr>
        <dsp:cNvPr id="0" name=""/>
        <dsp:cNvSpPr/>
      </dsp:nvSpPr>
      <dsp:spPr>
        <a:xfrm rot="5400000">
          <a:off x="-154739" y="3609054"/>
          <a:ext cx="1031598" cy="722118"/>
        </a:xfrm>
        <a:prstGeom prst="chevron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4</a:t>
          </a:r>
        </a:p>
      </dsp:txBody>
      <dsp:txXfrm rot="-5400000">
        <a:off x="1" y="3815373"/>
        <a:ext cx="722118" cy="309480"/>
      </dsp:txXfrm>
    </dsp:sp>
    <dsp:sp modelId="{403E5AD7-7433-448A-B3C3-78387532D539}">
      <dsp:nvSpPr>
        <dsp:cNvPr id="0" name=""/>
        <dsp:cNvSpPr/>
      </dsp:nvSpPr>
      <dsp:spPr>
        <a:xfrm rot="5400000">
          <a:off x="4407289" y="-230855"/>
          <a:ext cx="670538" cy="80408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i="1" kern="1200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Классификация и категорийность субпродуктов. Органолептическая оценка качества субпродуктов.</a:t>
          </a:r>
        </a:p>
      </dsp:txBody>
      <dsp:txXfrm rot="-5400000">
        <a:off x="722118" y="3487049"/>
        <a:ext cx="8008148" cy="605072"/>
      </dsp:txXfrm>
    </dsp:sp>
    <dsp:sp modelId="{F88117F9-F6A6-49D0-B8EE-E4BBA3647274}">
      <dsp:nvSpPr>
        <dsp:cNvPr id="0" name=""/>
        <dsp:cNvSpPr/>
      </dsp:nvSpPr>
      <dsp:spPr>
        <a:xfrm rot="5400000">
          <a:off x="-154739" y="4557296"/>
          <a:ext cx="1031598" cy="722118"/>
        </a:xfrm>
        <a:prstGeom prst="chevron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5</a:t>
          </a:r>
        </a:p>
      </dsp:txBody>
      <dsp:txXfrm rot="-5400000">
        <a:off x="1" y="4763615"/>
        <a:ext cx="722118" cy="309480"/>
      </dsp:txXfrm>
    </dsp:sp>
    <dsp:sp modelId="{660ADFC2-36FA-46EA-BD31-360A2E9EE093}">
      <dsp:nvSpPr>
        <dsp:cNvPr id="0" name=""/>
        <dsp:cNvSpPr/>
      </dsp:nvSpPr>
      <dsp:spPr>
        <a:xfrm rot="5400000">
          <a:off x="4407289" y="717385"/>
          <a:ext cx="670538" cy="80408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i="1" kern="1200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Классификация и категорийность яйца куриного пищевого. Маркировка яйца.</a:t>
          </a:r>
        </a:p>
      </dsp:txBody>
      <dsp:txXfrm rot="-5400000">
        <a:off x="722118" y="4435290"/>
        <a:ext cx="8008148" cy="605072"/>
      </dsp:txXfrm>
    </dsp:sp>
    <dsp:sp modelId="{FC90F114-5A62-48BB-8D0C-23C6C4140C20}">
      <dsp:nvSpPr>
        <dsp:cNvPr id="0" name=""/>
        <dsp:cNvSpPr/>
      </dsp:nvSpPr>
      <dsp:spPr>
        <a:xfrm rot="5400000">
          <a:off x="-154739" y="5697928"/>
          <a:ext cx="1031598" cy="722118"/>
        </a:xfrm>
        <a:prstGeom prst="chevr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1" kern="1200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6</a:t>
          </a:r>
        </a:p>
      </dsp:txBody>
      <dsp:txXfrm rot="-5400000">
        <a:off x="1" y="5904247"/>
        <a:ext cx="722118" cy="309480"/>
      </dsp:txXfrm>
    </dsp:sp>
    <dsp:sp modelId="{292B0C6B-0DEE-4B5A-BCAA-004C2FCF6D20}">
      <dsp:nvSpPr>
        <dsp:cNvPr id="0" name=""/>
        <dsp:cNvSpPr/>
      </dsp:nvSpPr>
      <dsp:spPr>
        <a:xfrm rot="5400000">
          <a:off x="4214898" y="1858017"/>
          <a:ext cx="1055320" cy="80408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i="1" kern="1200" dirty="0">
              <a:solidFill>
                <a:srgbClr val="003300"/>
              </a:solidFill>
              <a:latin typeface="Arial" pitchFamily="34" charset="0"/>
              <a:cs typeface="Arial" pitchFamily="34" charset="0"/>
            </a:rPr>
            <a:t>Прослеживаемость безопасности и качества мясного сырья на основе принципов системы HACCP (ХАССП) на предприятиях по убою и первичной переработке скота и птицы. </a:t>
          </a:r>
        </a:p>
      </dsp:txBody>
      <dsp:txXfrm rot="-5400000">
        <a:off x="722118" y="5402313"/>
        <a:ext cx="7989365" cy="952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1086;&#1090;&#1074;&#1077;&#1089;.pptx" TargetMode="External"/><Relationship Id="rId2" Type="http://schemas.openxmlformats.org/officeDocument/2006/relationships/hyperlink" Target="&#1086;&#1075;&#1083;&#1091;&#1096;&#1077;&#1085;&#1080;&#1077;.pptx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ЖГСХА.jpg"/>
          <p:cNvPicPr>
            <a:picLocks noChangeAspect="1"/>
          </p:cNvPicPr>
          <p:nvPr/>
        </p:nvPicPr>
        <p:blipFill>
          <a:blip r:embed="rId2" cstate="print"/>
          <a:srcRect l="16252"/>
          <a:stretch>
            <a:fillRect/>
          </a:stretch>
        </p:blipFill>
        <p:spPr>
          <a:xfrm>
            <a:off x="-1" y="0"/>
            <a:ext cx="1752601" cy="1235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4724400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3300"/>
                </a:solidFill>
              </a:rPr>
              <a:t>Разработчик: канд. с.-х. наук, доцент кафедры технологии переработки продукции животноводства</a:t>
            </a:r>
          </a:p>
          <a:p>
            <a:pPr algn="ctr"/>
            <a:r>
              <a:rPr lang="ru-RU" sz="2000" b="1" dirty="0">
                <a:solidFill>
                  <a:srgbClr val="003300"/>
                </a:solidFill>
              </a:rPr>
              <a:t>Васильева Марина Ивановна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3000" y="0"/>
            <a:ext cx="8001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cap="all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Федеральное государственное бюджетное образовательное учреждение высшего образования </a:t>
            </a:r>
            <a:br>
              <a:rPr lang="ru-RU" b="1" i="1" cap="all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i="1" cap="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Удмуртский государственный Аграрный университет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НР\Desktop\УФСИН\фото\туши\IMG-361e866c07ad1058cf69449ebbdb717e-V.jpg"/>
          <p:cNvPicPr>
            <a:picLocks noChangeAspect="1" noChangeArrowheads="1"/>
          </p:cNvPicPr>
          <p:nvPr/>
        </p:nvPicPr>
        <p:blipFill>
          <a:blip r:embed="rId3" cstate="print"/>
          <a:srcRect r="-412" b="13580"/>
          <a:stretch>
            <a:fillRect/>
          </a:stretch>
        </p:blipFill>
        <p:spPr bwMode="auto">
          <a:xfrm>
            <a:off x="381000" y="3352800"/>
            <a:ext cx="3054532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FBD807D-DBD6-43B5-84D2-725F8BBF1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28800"/>
            <a:ext cx="9144000" cy="147002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+mn-lt"/>
              </a:rPr>
              <a:t>Курс лекций</a:t>
            </a:r>
            <a:br>
              <a:rPr lang="ru-RU" sz="2800" dirty="0"/>
            </a:br>
            <a:r>
              <a:rPr lang="ru-RU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«Приемка, убой и первичная обработка скота и птицы»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6200" y="990600"/>
          <a:ext cx="8915400" cy="2913507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Требования (низшие пределы)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 массе туш, не менее, кг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класс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подкласс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Супер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Экстра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Отличная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Хорошая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Удовлетворительная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Низкая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Менее 140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" y="11566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Говядину от молодняка крупного рогатого скота подразделяют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категории в соответствии с требованиями, указанными в таблице.</a:t>
            </a:r>
            <a:endParaRPr kumimoji="0" lang="ru-RU" b="1" i="1" u="none" strike="noStrike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343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3300"/>
                </a:solidFill>
              </a:rPr>
              <a:t>Категория</a:t>
            </a:r>
            <a:r>
              <a:rPr lang="ru-RU" sz="2000" b="1" dirty="0"/>
              <a:t> говядины от  молодняка КРС –характеристика говядины молодняка КРС в зависимости </a:t>
            </a:r>
            <a:r>
              <a:rPr lang="ru-RU" sz="2000" b="1" dirty="0">
                <a:solidFill>
                  <a:srgbClr val="C00000"/>
                </a:solidFill>
              </a:rPr>
              <a:t>от массы туши, класса и подкласса</a:t>
            </a:r>
            <a:r>
              <a:rPr lang="ru-RU" sz="2000" b="1" dirty="0"/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105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3300"/>
                </a:solidFill>
              </a:rPr>
              <a:t>Класс</a:t>
            </a:r>
            <a:r>
              <a:rPr lang="ru-RU" sz="2000" b="1" dirty="0"/>
              <a:t> говядины от  молодняка КРС –характеристика говядины молодняка КРС в зависимости </a:t>
            </a:r>
            <a:r>
              <a:rPr lang="ru-RU" sz="2000" b="1" dirty="0">
                <a:solidFill>
                  <a:srgbClr val="C00000"/>
                </a:solidFill>
              </a:rPr>
              <a:t>от степени развития мышечной ткани.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943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3300"/>
                </a:solidFill>
              </a:rPr>
              <a:t>Подкласс</a:t>
            </a:r>
            <a:r>
              <a:rPr lang="ru-RU" sz="2000" b="1" dirty="0"/>
              <a:t> говядины от  молодняка КРС –характеристика говядины молодняка КРС в зависимости </a:t>
            </a:r>
            <a:r>
              <a:rPr lang="ru-RU" sz="2000" b="1" dirty="0">
                <a:solidFill>
                  <a:srgbClr val="C00000"/>
                </a:solidFill>
              </a:rPr>
              <a:t>от степени развития жировой ткани.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62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rgbClr val="003300"/>
                </a:solidFill>
              </a:rPr>
              <a:t>Характеристика форм и полномясности туш </a:t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молодняка крупного рогатого скота </a:t>
            </a:r>
            <a:r>
              <a:rPr lang="ru-RU" sz="2000" b="1" i="1" dirty="0">
                <a:solidFill>
                  <a:srgbClr val="003300"/>
                </a:solidFill>
              </a:rPr>
              <a:t>по </a:t>
            </a:r>
            <a:r>
              <a:rPr lang="ru-RU" sz="2000" b="1" i="1" dirty="0">
                <a:solidFill>
                  <a:srgbClr val="C00000"/>
                </a:solidFill>
              </a:rPr>
              <a:t>классам</a:t>
            </a:r>
            <a:r>
              <a:rPr lang="ru-RU" sz="2000" b="1" i="1" dirty="0">
                <a:solidFill>
                  <a:srgbClr val="003300"/>
                </a:solidFill>
              </a:rPr>
              <a:t>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1999"/>
            <a:ext cx="9144000" cy="533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 t="88000"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562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rgbClr val="003300"/>
                </a:solidFill>
              </a:rPr>
              <a:t>Характеристика туш молодняка по подклассам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971"/>
          <a:stretch>
            <a:fillRect/>
          </a:stretch>
        </p:blipFill>
        <p:spPr bwMode="auto">
          <a:xfrm>
            <a:off x="685800" y="533400"/>
            <a:ext cx="7772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563562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rgbClr val="003300"/>
                </a:solidFill>
              </a:rPr>
              <a:t>Характеристика туш молодняка по подклассам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62000"/>
            <a:ext cx="7772400" cy="603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28600" y="762000"/>
          <a:ext cx="8686802" cy="5993892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Характеристика (низшие пределы)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8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Коровы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2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Первая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Мышцы развиты удовлетворительно, остистые отростки спинных и поясничных позвонков, седалищные бугры, </a:t>
                      </a:r>
                      <a:r>
                        <a:rPr lang="ru-RU" sz="18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маклоки</a:t>
                      </a: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выделяются не резко; подкожный жир покрывает тушу от восьмого ребра к седалищным буграм, допускаются значительные просветы; шея, лопатки, передние ребра и бедра, тазовая полость и область паха имеют отложения жира в виде небольших участков.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4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Вторая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Мышцы развиты менее удовлетворительно (бедра имеют впадины), остистые отростки позвонков, седалищные бугры и маклоки выступают, подкожный жир имеется в виде небольших участков в области седалищных бугров, поясницы и последних ребер.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8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Быки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6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Первая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Мышцы развиты хорошо, лопаточно-шейная и тазобедренная части выпуклые, остистые отростки позвонков не выступают.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6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Вторая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Мышцы развиты удовлетворительно, лопаточно-шейная и тазобедренная части недостаточно выполнены, лопатки и </a:t>
                      </a:r>
                      <a:r>
                        <a:rPr lang="ru-RU" sz="18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маклоки</a:t>
                      </a: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выступают.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Говядину от взрослого крупного рогатого скота подразделяют на категории в соответствии с требованиями, указанными в таблице.</a:t>
            </a:r>
            <a:endParaRPr kumimoji="0" lang="ru-RU" b="1" i="1" u="none" strike="noStrike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334962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Молочную телятину подразделяют на 1 и 2 категории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563556"/>
            <a:ext cx="7776496" cy="591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334962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Молочную телятину подразделяют на 1 и 2 категории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606" y="590660"/>
            <a:ext cx="8839994" cy="604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93481"/>
            <a:ext cx="8153400" cy="636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334962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Телятину подразделяют на 1 и 2 категории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334962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Телятину подразделяют на 1 и 2 категории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33400"/>
            <a:ext cx="8153400" cy="629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152400"/>
            <a:ext cx="91440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1.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Говядину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телятину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вырабатывают в виде 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продольных полутуш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или 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четвертин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без вырезки 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(внутренних пояснично-подвздошных мышц).</a:t>
            </a:r>
            <a:endParaRPr kumimoji="0" lang="ru-RU" sz="2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i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2.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Молочную телятину 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вырабатывают 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целыми тушами 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или в виде 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продольных полутуш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2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оставляя вырезку, почки, околопочечный и тазовый жир и зобную железу.</a:t>
            </a:r>
            <a:endParaRPr kumimoji="0" lang="ru-RU" sz="2200" b="0" i="1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i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3.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Туши говядины, телятины и молочной телятины 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должны быть разделены на полутуши </a:t>
            </a:r>
            <a:r>
              <a:rPr kumimoji="0" lang="ru-RU" sz="22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позвоночному столбу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2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без оставления целых тел позвонков и без их дробления. 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Спинной мозг должен быть удален.</a:t>
            </a:r>
            <a:endParaRPr kumimoji="0" lang="ru-RU" sz="2200" b="0" i="1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4.Разделение полутуш 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говядины 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телятины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четвертины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производят по 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заднему краю тринадцатого ребра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соответствующему 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грудному позвонку</a:t>
            </a:r>
            <a:r>
              <a:rPr kumimoji="0" lang="ru-RU" sz="2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5. Допускается разделение полутуш </a:t>
            </a:r>
            <a:r>
              <a:rPr lang="ru-RU" sz="2200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говядины</a:t>
            </a:r>
            <a:r>
              <a:rPr lang="ru-RU" sz="22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200" i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телятины</a:t>
            </a:r>
            <a:r>
              <a:rPr lang="ru-RU" sz="22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на четвертины между </a:t>
            </a:r>
            <a:r>
              <a:rPr lang="ru-RU" sz="2200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двенадцатым</a:t>
            </a:r>
            <a:r>
              <a:rPr lang="ru-RU" sz="22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200" i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тринадцатым ребрами. </a:t>
            </a:r>
            <a:endParaRPr kumimoji="0" lang="ru-RU" sz="2200" b="0" i="1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br>
              <a:rPr lang="ru-RU" sz="1800" dirty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228600" y="152400"/>
          <a:ext cx="87630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64504" y="228600"/>
            <a:ext cx="8027096" cy="10668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>
              <a:buNone/>
            </a:pPr>
            <a:r>
              <a:rPr lang="ru-RU" i="1" u="sng" dirty="0">
                <a:latin typeface="Arial" pitchFamily="34" charset="0"/>
                <a:cs typeface="Arial" pitchFamily="34" charset="0"/>
              </a:rPr>
              <a:t>Технология убоя свиней</a:t>
            </a: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0" y="-214314"/>
            <a:ext cx="9144000" cy="21431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3357554" y="642918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Размещение животных в загонах, отдых 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6215074" y="2857496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Шпарка туши, зачистка от щетины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3357554" y="2857496"/>
            <a:ext cx="2643206" cy="4286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Обескровливание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284561" y="3688037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Распил грудной кости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3357554" y="1428736"/>
            <a:ext cx="2643206" cy="5000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Оглушение в боксах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3357554" y="2071678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Наложение путовых цепей</a:t>
            </a: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3357554" y="3429000"/>
            <a:ext cx="2643206" cy="5000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Удаление головы (ВСЭ)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6217385" y="3605202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Опалка туши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3357554" y="4857760"/>
            <a:ext cx="2643206" cy="4286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Распил туши</a:t>
            </a: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285720" y="2786058"/>
            <a:ext cx="2643206" cy="8050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Забеловка головы,  конечностей, живота, лопаток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3357554" y="4071942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Удаление внутренних органов (ВСЭ)</a:t>
            </a: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265841" y="4500570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Механическая съемка шкуры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3357554" y="5429264"/>
            <a:ext cx="2643206" cy="57150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Сухая зачистка, туалет туш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577336" y="6118141"/>
            <a:ext cx="4000528" cy="61125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Осмотр  (ВСЭ) , клеймение и взвешивание туш</a:t>
            </a:r>
          </a:p>
        </p:txBody>
      </p:sp>
      <p:cxnSp>
        <p:nvCxnSpPr>
          <p:cNvPr id="80" name="Соединительная линия уступом 79"/>
          <p:cNvCxnSpPr>
            <a:stCxn id="65" idx="1"/>
            <a:endCxn id="69" idx="1"/>
          </p:cNvCxnSpPr>
          <p:nvPr/>
        </p:nvCxnSpPr>
        <p:spPr>
          <a:xfrm rot="10800000" flipV="1">
            <a:off x="3357554" y="964389"/>
            <a:ext cx="1588" cy="714380"/>
          </a:xfrm>
          <a:prstGeom prst="bentConnector3">
            <a:avLst>
              <a:gd name="adj1" fmla="val 8136589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Соединительная линия уступом 81"/>
          <p:cNvCxnSpPr>
            <a:stCxn id="69" idx="1"/>
            <a:endCxn id="70" idx="1"/>
          </p:cNvCxnSpPr>
          <p:nvPr/>
        </p:nvCxnSpPr>
        <p:spPr>
          <a:xfrm rot="10800000" flipV="1">
            <a:off x="3357554" y="1678769"/>
            <a:ext cx="1588" cy="714380"/>
          </a:xfrm>
          <a:prstGeom prst="bentConnector3">
            <a:avLst>
              <a:gd name="adj1" fmla="val 9388353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Соединительная линия уступом 83"/>
          <p:cNvCxnSpPr>
            <a:stCxn id="70" idx="1"/>
            <a:endCxn id="67" idx="1"/>
          </p:cNvCxnSpPr>
          <p:nvPr/>
        </p:nvCxnSpPr>
        <p:spPr>
          <a:xfrm rot="10800000" flipV="1">
            <a:off x="3357554" y="2393148"/>
            <a:ext cx="1588" cy="678661"/>
          </a:xfrm>
          <a:prstGeom prst="bentConnector3">
            <a:avLst>
              <a:gd name="adj1" fmla="val 9388353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hape 88"/>
          <p:cNvCxnSpPr>
            <a:stCxn id="67" idx="1"/>
            <a:endCxn id="74" idx="0"/>
          </p:cNvCxnSpPr>
          <p:nvPr/>
        </p:nvCxnSpPr>
        <p:spPr>
          <a:xfrm rot="10800000">
            <a:off x="1607324" y="2786058"/>
            <a:ext cx="1750231" cy="285752"/>
          </a:xfrm>
          <a:prstGeom prst="bentConnector4">
            <a:avLst>
              <a:gd name="adj1" fmla="val 20195"/>
              <a:gd name="adj2" fmla="val 179999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hape 93"/>
          <p:cNvCxnSpPr>
            <a:stCxn id="67" idx="3"/>
            <a:endCxn id="66" idx="0"/>
          </p:cNvCxnSpPr>
          <p:nvPr/>
        </p:nvCxnSpPr>
        <p:spPr>
          <a:xfrm flipV="1">
            <a:off x="6000760" y="2857496"/>
            <a:ext cx="1535917" cy="214314"/>
          </a:xfrm>
          <a:prstGeom prst="bentConnector4">
            <a:avLst>
              <a:gd name="adj1" fmla="val 6977"/>
              <a:gd name="adj2" fmla="val 20666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Соединительная линия уступом 95"/>
          <p:cNvCxnSpPr>
            <a:stCxn id="74" idx="1"/>
            <a:endCxn id="68" idx="1"/>
          </p:cNvCxnSpPr>
          <p:nvPr/>
        </p:nvCxnSpPr>
        <p:spPr>
          <a:xfrm rot="10800000" flipV="1">
            <a:off x="284562" y="3188596"/>
            <a:ext cx="1159" cy="820911"/>
          </a:xfrm>
          <a:prstGeom prst="bentConnector3">
            <a:avLst>
              <a:gd name="adj1" fmla="val 11248321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Соединительная линия уступом 98"/>
          <p:cNvCxnSpPr>
            <a:stCxn id="68" idx="1"/>
            <a:endCxn id="76" idx="1"/>
          </p:cNvCxnSpPr>
          <p:nvPr/>
        </p:nvCxnSpPr>
        <p:spPr>
          <a:xfrm rot="10800000" flipV="1">
            <a:off x="265841" y="4009507"/>
            <a:ext cx="18720" cy="812533"/>
          </a:xfrm>
          <a:prstGeom prst="bentConnector3">
            <a:avLst>
              <a:gd name="adj1" fmla="val 684033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Соединительная линия уступом 101"/>
          <p:cNvCxnSpPr>
            <a:stCxn id="76" idx="3"/>
            <a:endCxn id="71" idx="1"/>
          </p:cNvCxnSpPr>
          <p:nvPr/>
        </p:nvCxnSpPr>
        <p:spPr>
          <a:xfrm flipV="1">
            <a:off x="2909047" y="3679033"/>
            <a:ext cx="448507" cy="1143008"/>
          </a:xfrm>
          <a:prstGeom prst="bentConnector3">
            <a:avLst>
              <a:gd name="adj1" fmla="val 2784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Соединительная линия уступом 103"/>
          <p:cNvCxnSpPr>
            <a:stCxn id="66" idx="3"/>
            <a:endCxn id="72" idx="3"/>
          </p:cNvCxnSpPr>
          <p:nvPr/>
        </p:nvCxnSpPr>
        <p:spPr>
          <a:xfrm>
            <a:off x="8858280" y="3178967"/>
            <a:ext cx="2311" cy="747706"/>
          </a:xfrm>
          <a:prstGeom prst="bentConnector3">
            <a:avLst>
              <a:gd name="adj1" fmla="val 5691045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hape 106"/>
          <p:cNvCxnSpPr>
            <a:stCxn id="72" idx="2"/>
            <a:endCxn id="71" idx="3"/>
          </p:cNvCxnSpPr>
          <p:nvPr/>
        </p:nvCxnSpPr>
        <p:spPr>
          <a:xfrm rot="5400000" flipH="1">
            <a:off x="6485318" y="3194475"/>
            <a:ext cx="569111" cy="1538228"/>
          </a:xfrm>
          <a:prstGeom prst="bentConnector4">
            <a:avLst>
              <a:gd name="adj1" fmla="val -40168"/>
              <a:gd name="adj2" fmla="val 92959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Соединительная линия уступом 109"/>
          <p:cNvCxnSpPr>
            <a:stCxn id="71" idx="1"/>
            <a:endCxn id="75" idx="1"/>
          </p:cNvCxnSpPr>
          <p:nvPr/>
        </p:nvCxnSpPr>
        <p:spPr>
          <a:xfrm rot="10800000" flipV="1">
            <a:off x="3357554" y="3679033"/>
            <a:ext cx="1588" cy="714380"/>
          </a:xfrm>
          <a:prstGeom prst="bentConnector3">
            <a:avLst>
              <a:gd name="adj1" fmla="val 813652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Соединительная линия уступом 112"/>
          <p:cNvCxnSpPr>
            <a:stCxn id="75" idx="1"/>
            <a:endCxn id="73" idx="1"/>
          </p:cNvCxnSpPr>
          <p:nvPr/>
        </p:nvCxnSpPr>
        <p:spPr>
          <a:xfrm rot="10800000" flipV="1">
            <a:off x="3357554" y="4393412"/>
            <a:ext cx="1588" cy="678661"/>
          </a:xfrm>
          <a:prstGeom prst="bentConnector3">
            <a:avLst>
              <a:gd name="adj1" fmla="val 8136589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Соединительная линия уступом 115"/>
          <p:cNvCxnSpPr>
            <a:stCxn id="73" idx="1"/>
            <a:endCxn id="77" idx="1"/>
          </p:cNvCxnSpPr>
          <p:nvPr/>
        </p:nvCxnSpPr>
        <p:spPr>
          <a:xfrm rot="10800000" flipV="1">
            <a:off x="3357554" y="5072074"/>
            <a:ext cx="1588" cy="642942"/>
          </a:xfrm>
          <a:prstGeom prst="bentConnector3">
            <a:avLst>
              <a:gd name="adj1" fmla="val 8136589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Соединительная линия уступом 119"/>
          <p:cNvCxnSpPr>
            <a:stCxn id="77" idx="1"/>
            <a:endCxn id="78" idx="1"/>
          </p:cNvCxnSpPr>
          <p:nvPr/>
        </p:nvCxnSpPr>
        <p:spPr>
          <a:xfrm rot="10800000" flipV="1">
            <a:off x="2577336" y="5715016"/>
            <a:ext cx="780218" cy="708752"/>
          </a:xfrm>
          <a:prstGeom prst="bentConnector3">
            <a:avLst>
              <a:gd name="adj1" fmla="val 11146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Овал 121"/>
          <p:cNvSpPr/>
          <p:nvPr/>
        </p:nvSpPr>
        <p:spPr>
          <a:xfrm>
            <a:off x="428596" y="1571612"/>
            <a:ext cx="1928826" cy="8572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</a:rPr>
              <a:t>Со съемкой шкуры</a:t>
            </a:r>
          </a:p>
        </p:txBody>
      </p:sp>
      <p:sp>
        <p:nvSpPr>
          <p:cNvPr id="123" name="Овал 122"/>
          <p:cNvSpPr/>
          <p:nvPr/>
        </p:nvSpPr>
        <p:spPr>
          <a:xfrm>
            <a:off x="6572264" y="1643050"/>
            <a:ext cx="1857388" cy="8572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</a:rPr>
              <a:t>Без съемки шкуры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Катя\Сарапул мясокомбинат\Camera\20180507_133212.jpg"/>
          <p:cNvPicPr>
            <a:picLocks noChangeAspect="1" noChangeArrowheads="1"/>
          </p:cNvPicPr>
          <p:nvPr/>
        </p:nvPicPr>
        <p:blipFill>
          <a:blip r:embed="rId2" cstate="print"/>
          <a:srcRect r="17710" b="31931"/>
          <a:stretch>
            <a:fillRect/>
          </a:stretch>
        </p:blipFill>
        <p:spPr bwMode="auto">
          <a:xfrm>
            <a:off x="1447800" y="0"/>
            <a:ext cx="628203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тя\Сарапул мясокомбинат\Camera\20180507_133223.jpg"/>
          <p:cNvPicPr>
            <a:picLocks noChangeAspect="1" noChangeArrowheads="1"/>
          </p:cNvPicPr>
          <p:nvPr/>
        </p:nvPicPr>
        <p:blipFill>
          <a:blip r:embed="rId2" cstate="print"/>
          <a:srcRect r="14021" b="20833"/>
          <a:stretch>
            <a:fillRect/>
          </a:stretch>
        </p:blipFill>
        <p:spPr bwMode="auto">
          <a:xfrm>
            <a:off x="1447800" y="0"/>
            <a:ext cx="6400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Катя\Сарапул мясокомбинат\Camera\20180507_133242.jpg"/>
          <p:cNvPicPr>
            <a:picLocks noChangeAspect="1" noChangeArrowheads="1"/>
          </p:cNvPicPr>
          <p:nvPr/>
        </p:nvPicPr>
        <p:blipFill>
          <a:blip r:embed="rId2" cstate="print"/>
          <a:srcRect r="1058" b="16865"/>
          <a:stretch>
            <a:fillRect/>
          </a:stretch>
        </p:blipFill>
        <p:spPr bwMode="auto">
          <a:xfrm>
            <a:off x="1295400" y="0"/>
            <a:ext cx="6407347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Катя\Сарапул мясокомбинат\Camera\20180507_113736.jpg"/>
          <p:cNvPicPr>
            <a:picLocks noChangeAspect="1" noChangeArrowheads="1"/>
          </p:cNvPicPr>
          <p:nvPr/>
        </p:nvPicPr>
        <p:blipFill>
          <a:blip r:embed="rId2" cstate="print"/>
          <a:srcRect l="-265" t="992" r="2381" b="2976"/>
          <a:stretch>
            <a:fillRect/>
          </a:stretch>
        </p:blipFill>
        <p:spPr bwMode="auto">
          <a:xfrm>
            <a:off x="1752600" y="-2061"/>
            <a:ext cx="5791200" cy="687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Катя\Сарапул мясокомбинат\Camera\20180507_113822.jpg"/>
          <p:cNvPicPr>
            <a:picLocks noChangeAspect="1" noChangeArrowheads="1"/>
          </p:cNvPicPr>
          <p:nvPr/>
        </p:nvPicPr>
        <p:blipFill>
          <a:blip r:embed="rId2" cstate="print"/>
          <a:srcRect r="17989" b="17460"/>
          <a:stretch>
            <a:fillRect/>
          </a:stretch>
        </p:blipFill>
        <p:spPr bwMode="auto">
          <a:xfrm>
            <a:off x="2057400" y="20392"/>
            <a:ext cx="5334000" cy="6761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Катя\Сарапул мясокомбинат\Camera\20180507_113829.jpg"/>
          <p:cNvPicPr>
            <a:picLocks noChangeAspect="1" noChangeArrowheads="1"/>
          </p:cNvPicPr>
          <p:nvPr/>
        </p:nvPicPr>
        <p:blipFill>
          <a:blip r:embed="rId2" cstate="print"/>
          <a:srcRect r="12169" b="13691"/>
          <a:stretch>
            <a:fillRect/>
          </a:stretch>
        </p:blipFill>
        <p:spPr bwMode="auto">
          <a:xfrm>
            <a:off x="1904999" y="0"/>
            <a:ext cx="5393473" cy="6910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Катя\Сарапул мясокомбинат\Camera\20180507_113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Катя\Сарапул мясокомбинат\Camera\20180507_113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9812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Катя\Сарапул мясокомбинат\Camera\20180507_113854.jpg"/>
          <p:cNvPicPr>
            <a:picLocks noChangeAspect="1" noChangeArrowheads="1"/>
          </p:cNvPicPr>
          <p:nvPr/>
        </p:nvPicPr>
        <p:blipFill>
          <a:blip r:embed="rId2" cstate="print"/>
          <a:srcRect r="1323" b="9722"/>
          <a:stretch>
            <a:fillRect/>
          </a:stretch>
        </p:blipFill>
        <p:spPr bwMode="auto">
          <a:xfrm>
            <a:off x="1828800" y="0"/>
            <a:ext cx="562205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" y="76200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Тема 1. Требования к категориям упитанности туш крупного рогатого скота, свиней, овец и сельскохозяйственной птицы (куры, гуси) согласно требованиям ГОСТ. Правила товарной оценки туш.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219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cap="all" dirty="0">
                <a:solidFill>
                  <a:srgbClr val="C00000"/>
                </a:solidFill>
              </a:rPr>
              <a:t>Некоторые аспекты технологии убоя крупного рогатого скота,</a:t>
            </a:r>
          </a:p>
          <a:p>
            <a:pPr algn="ctr"/>
            <a:r>
              <a:rPr lang="ru-RU" b="1" i="1" cap="all" dirty="0">
                <a:solidFill>
                  <a:srgbClr val="C00000"/>
                </a:solidFill>
              </a:rPr>
              <a:t> свиней и с.-х. птицы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2362200"/>
            <a:ext cx="9296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Arial" pitchFamily="34" charset="0"/>
                <a:cs typeface="Arial" pitchFamily="34" charset="0"/>
              </a:rPr>
              <a:t>Перед подачей на убой проводят:</a:t>
            </a:r>
            <a:br>
              <a:rPr lang="ru-RU" b="1" i="1" dirty="0">
                <a:latin typeface="Arial" pitchFamily="34" charset="0"/>
                <a:cs typeface="Arial" pitchFamily="34" charset="0"/>
              </a:rPr>
            </a:br>
            <a:br>
              <a:rPr lang="ru-RU" i="1" dirty="0">
                <a:latin typeface="Arial" pitchFamily="34" charset="0"/>
                <a:cs typeface="Arial" pitchFamily="34" charset="0"/>
              </a:rPr>
            </a:br>
            <a:r>
              <a:rPr lang="ru-RU" b="1" i="1" dirty="0">
                <a:latin typeface="Arial" pitchFamily="34" charset="0"/>
                <a:cs typeface="Arial" pitchFamily="34" charset="0"/>
              </a:rPr>
              <a:t>-термометрию </a:t>
            </a:r>
            <a:br>
              <a:rPr lang="ru-RU" i="1" dirty="0">
                <a:latin typeface="Arial" pitchFamily="34" charset="0"/>
                <a:cs typeface="Arial" pitchFamily="34" charset="0"/>
              </a:rPr>
            </a:br>
            <a:r>
              <a:rPr lang="ru-RU" i="1" dirty="0">
                <a:latin typeface="Arial" pitchFamily="34" charset="0"/>
                <a:cs typeface="Arial" pitchFamily="34" charset="0"/>
              </a:rPr>
              <a:t>(норма у крупного рогатого скота 38,5-39,5 </a:t>
            </a:r>
            <a:r>
              <a:rPr lang="ru-RU" i="1" dirty="0" err="1">
                <a:latin typeface="Arial" pitchFamily="34" charset="0"/>
                <a:cs typeface="Arial" pitchFamily="34" charset="0"/>
              </a:rPr>
              <a:t>ºС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, свиней 38-39,5°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, птицы 40-42°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);</a:t>
            </a:r>
            <a:br>
              <a:rPr lang="ru-RU" i="1" dirty="0">
                <a:latin typeface="Arial" pitchFamily="34" charset="0"/>
                <a:cs typeface="Arial" pitchFamily="34" charset="0"/>
              </a:rPr>
            </a:br>
            <a:br>
              <a:rPr lang="ru-RU" i="1" dirty="0">
                <a:latin typeface="Arial" pitchFamily="34" charset="0"/>
                <a:cs typeface="Arial" pitchFamily="34" charset="0"/>
              </a:rPr>
            </a:br>
            <a:r>
              <a:rPr lang="ru-RU" b="1" i="1" dirty="0">
                <a:latin typeface="Arial" pitchFamily="34" charset="0"/>
                <a:cs typeface="Arial" pitchFamily="34" charset="0"/>
              </a:rPr>
              <a:t>-ставят на предубойную выдержку, </a:t>
            </a:r>
            <a:br>
              <a:rPr lang="ru-RU" i="1" dirty="0">
                <a:latin typeface="Arial" pitchFamily="34" charset="0"/>
                <a:cs typeface="Arial" pitchFamily="34" charset="0"/>
              </a:rPr>
            </a:br>
            <a:r>
              <a:rPr lang="ru-RU" i="1" dirty="0">
                <a:latin typeface="Arial" pitchFamily="34" charset="0"/>
                <a:cs typeface="Arial" pitchFamily="34" charset="0"/>
              </a:rPr>
              <a:t>отдых (крупный рогатый скот-24 ч, 12 - свиньи, птица – от 7-8 ч до 12 ч );</a:t>
            </a:r>
            <a:br>
              <a:rPr lang="ru-RU" i="1" dirty="0">
                <a:latin typeface="Arial" pitchFamily="34" charset="0"/>
                <a:cs typeface="Arial" pitchFamily="34" charset="0"/>
              </a:rPr>
            </a:br>
            <a:br>
              <a:rPr lang="ru-RU" i="1" dirty="0">
                <a:latin typeface="Arial" pitchFamily="34" charset="0"/>
                <a:cs typeface="Arial" pitchFamily="34" charset="0"/>
              </a:rPr>
            </a:br>
            <a:r>
              <a:rPr lang="ru-RU" b="1" i="1" dirty="0">
                <a:latin typeface="Arial" pitchFamily="34" charset="0"/>
                <a:cs typeface="Arial" pitchFamily="34" charset="0"/>
              </a:rPr>
              <a:t>-активное поение </a:t>
            </a:r>
            <a:br>
              <a:rPr lang="ru-RU" i="1" dirty="0">
                <a:latin typeface="Arial" pitchFamily="34" charset="0"/>
                <a:cs typeface="Arial" pitchFamily="34" charset="0"/>
              </a:rPr>
            </a:br>
            <a:r>
              <a:rPr lang="ru-RU" i="1" dirty="0">
                <a:latin typeface="Arial" pitchFamily="34" charset="0"/>
                <a:cs typeface="Arial" pitchFamily="34" charset="0"/>
              </a:rPr>
              <a:t>(прекращают поить за 2-3 ч до убоя). </a:t>
            </a:r>
            <a:br>
              <a:rPr lang="ru-RU" i="1" dirty="0">
                <a:latin typeface="Arial" pitchFamily="34" charset="0"/>
                <a:cs typeface="Arial" pitchFamily="34" charset="0"/>
              </a:rPr>
            </a:br>
            <a:br>
              <a:rPr lang="ru-RU" i="1" dirty="0">
                <a:latin typeface="Arial" pitchFamily="34" charset="0"/>
                <a:cs typeface="Arial" pitchFamily="34" charset="0"/>
              </a:rPr>
            </a:br>
            <a:r>
              <a:rPr lang="ru-RU" b="1" i="1" dirty="0">
                <a:latin typeface="Arial" pitchFamily="34" charset="0"/>
                <a:cs typeface="Arial" pitchFamily="34" charset="0"/>
              </a:rPr>
              <a:t>- перед убоем животных и птицу моют и обрабатывают конечности.</a:t>
            </a:r>
            <a:endParaRPr lang="ru-RU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Катя\Сарапул мясокомбинат\Camera\20180507_1139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33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Катя\Сарапул мясокомбинат\Camera\20180507_114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Катя\Сарапул мясокомбинат\Camera\20180507_114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1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Катя\Сарапул мясокомбинат\Camera\20180507_114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958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Классификация мяса по половозрастным группам. 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Классификация мяса по термическому состоянию.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Категории упитанности свиных туш.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4110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ГОСТ 31476-2012 «Свиньи для убоя. Свинина в тушах и полутушах. </a:t>
            </a:r>
          </a:p>
          <a:p>
            <a:pPr algn="ctr"/>
            <a:r>
              <a:rPr lang="ru-RU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Технические условия»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4778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Arial" pitchFamily="34" charset="0"/>
                <a:cs typeface="Arial" pitchFamily="34" charset="0"/>
              </a:rPr>
              <a:t>Свинина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 – мясо, полученное в результате переработки свиней любого </a:t>
            </a:r>
          </a:p>
          <a:p>
            <a:pPr algn="ctr"/>
            <a:r>
              <a:rPr lang="ru-RU" i="1" dirty="0">
                <a:latin typeface="Arial" pitchFamily="34" charset="0"/>
                <a:cs typeface="Arial" pitchFamily="34" charset="0"/>
              </a:rPr>
              <a:t>пола и возраста, свыше 8 кг.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6208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Arial" pitchFamily="34" charset="0"/>
                <a:cs typeface="Arial" pitchFamily="34" charset="0"/>
              </a:rPr>
              <a:t>Мясо поросят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– мясо, полученное в результате переработки поросят </a:t>
            </a:r>
          </a:p>
          <a:p>
            <a:pPr algn="ctr"/>
            <a:r>
              <a:rPr lang="ru-RU" i="1" dirty="0">
                <a:latin typeface="Arial" pitchFamily="34" charset="0"/>
                <a:cs typeface="Arial" pitchFamily="34" charset="0"/>
              </a:rPr>
              <a:t>независимо от пола, живой массой от 4 до 8 кг.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8400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Arial" pitchFamily="34" charset="0"/>
                <a:cs typeface="Arial" pitchFamily="34" charset="0"/>
              </a:rPr>
              <a:t>Мясо хрячков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– мясо, полученное в результате переработки </a:t>
            </a:r>
          </a:p>
          <a:p>
            <a:pPr algn="ctr"/>
            <a:r>
              <a:rPr lang="ru-RU" i="1" dirty="0">
                <a:latin typeface="Arial" pitchFamily="34" charset="0"/>
                <a:cs typeface="Arial" pitchFamily="34" charset="0"/>
              </a:rPr>
              <a:t>некастрированных самцов свиней живой массой до 70 кг.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9762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003300"/>
                </a:solidFill>
              </a:rPr>
              <a:t>Классификация свинины по термическому состоянию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9906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Парное мясо </a:t>
            </a:r>
            <a:r>
              <a:rPr lang="ru-RU" sz="2000" i="1" dirty="0">
                <a:latin typeface="Arial" pitchFamily="34" charset="0"/>
                <a:cs typeface="Arial" pitchFamily="34" charset="0"/>
              </a:rPr>
              <a:t>– мясо, полученное непосредственно после убоя и обработки туши или полутуши, имеющее температуру в толще </a:t>
            </a:r>
          </a:p>
          <a:p>
            <a:pPr algn="ctr"/>
            <a:r>
              <a:rPr lang="ru-RU" sz="2000" i="1" dirty="0">
                <a:latin typeface="Arial" pitchFamily="34" charset="0"/>
                <a:cs typeface="Arial" pitchFamily="34" charset="0"/>
              </a:rPr>
              <a:t>мышц не ниже 35°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C</a:t>
            </a:r>
            <a:endParaRPr lang="ru-RU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22098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Остывшее мясо </a:t>
            </a:r>
            <a:r>
              <a:rPr lang="ru-RU" sz="2000" i="1" dirty="0">
                <a:latin typeface="Arial" pitchFamily="34" charset="0"/>
                <a:cs typeface="Arial" pitchFamily="34" charset="0"/>
              </a:rPr>
              <a:t>– мясо, полученное непосредственно после убоя</a:t>
            </a:r>
          </a:p>
          <a:p>
            <a:pPr algn="ctr"/>
            <a:r>
              <a:rPr lang="ru-RU" sz="2000" i="1" dirty="0">
                <a:latin typeface="Arial" pitchFamily="34" charset="0"/>
                <a:cs typeface="Arial" pitchFamily="34" charset="0"/>
              </a:rPr>
              <a:t> и обработки туши , имеющее температуру в толще мышц </a:t>
            </a:r>
          </a:p>
          <a:p>
            <a:pPr algn="ctr"/>
            <a:r>
              <a:rPr lang="ru-RU" sz="2000" i="1" dirty="0">
                <a:latin typeface="Arial" pitchFamily="34" charset="0"/>
                <a:cs typeface="Arial" pitchFamily="34" charset="0"/>
              </a:rPr>
              <a:t>не выше 12 °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000" i="1" dirty="0">
                <a:latin typeface="Arial" pitchFamily="34" charset="0"/>
                <a:cs typeface="Arial" pitchFamily="34" charset="0"/>
              </a:rPr>
              <a:t>, поверхность которого имеет корочку подсыхания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733800"/>
            <a:ext cx="9084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Охлажденное мясо </a:t>
            </a:r>
            <a:r>
              <a:rPr lang="ru-RU" sz="2000" i="1" dirty="0">
                <a:latin typeface="Arial" pitchFamily="34" charset="0"/>
                <a:cs typeface="Arial" pitchFamily="34" charset="0"/>
              </a:rPr>
              <a:t>– парное или остывшее мясо подвергнутое охлаждению до температуры в толще мышц от 0 до 4 °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000" i="1" dirty="0">
                <a:latin typeface="Arial" pitchFamily="34" charset="0"/>
                <a:cs typeface="Arial" pitchFamily="34" charset="0"/>
              </a:rPr>
              <a:t>, с неувлажненной поверхностью, имеющей корочку подсыхания.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1816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Замороженное мясо </a:t>
            </a:r>
            <a:r>
              <a:rPr lang="ru-RU" sz="2000" i="1" dirty="0">
                <a:latin typeface="Arial" pitchFamily="34" charset="0"/>
                <a:cs typeface="Arial" pitchFamily="34" charset="0"/>
              </a:rPr>
              <a:t>– парное, остывшее или охлажденное мясо ,</a:t>
            </a:r>
          </a:p>
          <a:p>
            <a:pPr algn="ctr"/>
            <a:r>
              <a:rPr lang="ru-RU" sz="2000" i="1" dirty="0">
                <a:latin typeface="Arial" pitchFamily="34" charset="0"/>
                <a:cs typeface="Arial" pitchFamily="34" charset="0"/>
              </a:rPr>
              <a:t> подвергнутое замораживанию  до температуры в толще мышц </a:t>
            </a:r>
          </a:p>
          <a:p>
            <a:pPr algn="ctr"/>
            <a:r>
              <a:rPr lang="ru-RU" sz="2000" i="1" dirty="0">
                <a:latin typeface="Arial" pitchFamily="34" charset="0"/>
                <a:cs typeface="Arial" pitchFamily="34" charset="0"/>
              </a:rPr>
              <a:t>не выше минус 8 °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C</a:t>
            </a:r>
            <a:endParaRPr lang="ru-RU" sz="20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582594"/>
          </a:xfrm>
        </p:spPr>
        <p:txBody>
          <a:bodyPr>
            <a:normAutofit fontScale="90000"/>
          </a:bodyPr>
          <a:lstStyle/>
          <a:p>
            <a:r>
              <a:rPr lang="ru-RU" i="1" dirty="0">
                <a:latin typeface="Arial" pitchFamily="34" charset="0"/>
                <a:cs typeface="Arial" pitchFamily="34" charset="0"/>
              </a:rPr>
              <a:t>Трихинеллез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00108"/>
            <a:ext cx="8905461" cy="564360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>
                <a:latin typeface="Arial" pitchFamily="34" charset="0"/>
                <a:cs typeface="Arial" pitchFamily="34" charset="0"/>
              </a:rPr>
              <a:t>Опасное заболевание человека и</a:t>
            </a:r>
          </a:p>
          <a:p>
            <a:pPr algn="ctr">
              <a:buNone/>
            </a:pPr>
            <a:r>
              <a:rPr lang="ru-RU" b="1" i="1" dirty="0">
                <a:latin typeface="Arial" pitchFamily="34" charset="0"/>
                <a:cs typeface="Arial" pitchFamily="34" charset="0"/>
              </a:rPr>
              <a:t>домашних животных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i="1" dirty="0">
                <a:latin typeface="Arial" pitchFamily="34" charset="0"/>
                <a:cs typeface="Arial" pitchFamily="34" charset="0"/>
              </a:rPr>
              <a:t>(к нему также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восприимчивы волк, шакал, лиса, енот, куница, соболь, норка, горностай, ласка,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росомаха, барсук, рысь,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кошка, медведь,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кабан, собака, крыса,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мышь,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белка, бобр,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>
                <a:latin typeface="Arial" pitchFamily="34" charset="0"/>
                <a:cs typeface="Arial" pitchFamily="34" charset="0"/>
              </a:rPr>
              <a:t>морж, тюлень)</a:t>
            </a:r>
          </a:p>
          <a:p>
            <a:pPr algn="ctr">
              <a:buNone/>
            </a:pPr>
            <a:r>
              <a:rPr lang="ru-RU" sz="3000" b="1" i="1" dirty="0">
                <a:latin typeface="Arial" pitchFamily="34" charset="0"/>
                <a:cs typeface="Arial" pitchFamily="34" charset="0"/>
              </a:rPr>
              <a:t>Симптомы: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i="1" dirty="0">
                <a:latin typeface="Arial" pitchFamily="34" charset="0"/>
                <a:cs typeface="Arial" pitchFamily="34" charset="0"/>
              </a:rPr>
              <a:t>лихорадка, мышечные боли, отек лица, кожные высыпания, высокая эозинофилия, а при тяжелом течении - поражение миокарда, легких, центральной нервной системы.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езентация\0824-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714356"/>
            <a:ext cx="6715172" cy="5568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презентация\05-0461_b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929058" y="6289605"/>
            <a:ext cx="5147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Arial" pitchFamily="34" charset="0"/>
                <a:cs typeface="Arial" pitchFamily="34" charset="0"/>
              </a:rPr>
              <a:t>Взрослый червь (трихина) – до 4,5 мм</a:t>
            </a:r>
            <a:endParaRPr lang="ru-RU" sz="2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21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6548"/>
            <a:ext cx="9144000" cy="6081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1047" y="198248"/>
            <a:ext cx="8229600" cy="654032"/>
          </a:xfrm>
        </p:spPr>
        <p:txBody>
          <a:bodyPr>
            <a:normAutofit/>
          </a:bodyPr>
          <a:lstStyle/>
          <a:p>
            <a:r>
              <a:rPr lang="ru-RU" sz="2800" b="1" i="1" dirty="0">
                <a:latin typeface="Arial" pitchFamily="34" charset="0"/>
                <a:cs typeface="Arial" pitchFamily="34" charset="0"/>
              </a:rPr>
              <a:t>Предубойные загоны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6200" y="533400"/>
          <a:ext cx="8997697" cy="62110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5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9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</a:t>
                      </a:r>
                      <a:endParaRPr lang="ru-RU" sz="11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Характеристика</a:t>
                      </a:r>
                      <a:endParaRPr lang="ru-RU" sz="11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Масса туши, кг</a:t>
                      </a:r>
                      <a:endParaRPr lang="ru-RU" sz="11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Толщина шпика над остистыми отростками между </a:t>
                      </a:r>
                      <a:endParaRPr lang="ru-RU" sz="11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6-м и 7-м грудными позвонками, не считая толщины шкуры, см</a:t>
                      </a:r>
                      <a:endParaRPr lang="ru-RU" sz="11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Первая</a:t>
                      </a:r>
                      <a:endParaRPr lang="ru-RU" sz="11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Туши свиней-молодняка (свинок и боровков). Мышечная ткань хорошо развита, особенно на спинной и тазобедренной частях. Шпик плотный, белого цвета или с розоватым оттенком. Шкура без опухолей, сыпи, кровоподтеков и травматических повреждений, затрагивающих подкожную ткань.</a:t>
                      </a:r>
                      <a:r>
                        <a:rPr lang="ru-RU" sz="1300" i="1" baseline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ru-RU" sz="13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Допускается на полутуше не более трех контрольных разрезов диаметром до 3,5 см.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шкуре</a:t>
                      </a:r>
                      <a:r>
                        <a:rPr lang="ru-RU" sz="1300" i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 </a:t>
                      </a:r>
                      <a:r>
                        <a:rPr lang="ru-RU" sz="13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47 до 68 включ.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шкуре</a:t>
                      </a:r>
                      <a:r>
                        <a:rPr lang="ru-RU" sz="1300" i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**</a:t>
                      </a:r>
                      <a:r>
                        <a:rPr lang="ru-RU" sz="13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- от 52 до 75 включ.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79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Вторая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Туши свиней-молодняка (свинок и боровков)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i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шкуре* - от 47 до 102 включ.;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шкуре** - от 52 до 113 включ;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без шкуры* - от 45 до 91 включ.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i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3,0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i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i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295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i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Туши подсвинков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i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шкуре* - от 14 до 47 включ.;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шкуре** - от 15 до 52 включ.;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без шкуры* - от 12 до 45 включ.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i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2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Третья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Туши свиней-молодняка (свинок и боровков)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шкуре* - до 102 включ.;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шкуре** - до 113 включ.;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без шкуры* - до 91 включ.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Св. 3,0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Свинину в зависимости от массы туш, толщины шпика и половозрастных признаков подразделяют на </a:t>
            </a:r>
            <a:r>
              <a:rPr lang="ru-RU" sz="1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шесть категорий (п. 5.2.3)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" y="762001"/>
          <a:ext cx="9144000" cy="59435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5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88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Характеристика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Масса туши, кг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Толщина шпика над остистыми отростками между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6-м и 7-м грудными позвонками, не считая толщины шкуры, см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361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Четвертая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Туши боровов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шкуре</a:t>
                      </a:r>
                      <a:r>
                        <a:rPr lang="ru-RU" sz="1300" i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</a:t>
                      </a:r>
                      <a:r>
                        <a:rPr lang="ru-RU" sz="13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- св. 102;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шкуре</a:t>
                      </a:r>
                      <a:r>
                        <a:rPr lang="ru-RU" sz="1300" i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**</a:t>
                      </a:r>
                      <a:r>
                        <a:rPr lang="ru-RU" sz="13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- св. 113;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без шкуры</a:t>
                      </a:r>
                      <a:r>
                        <a:rPr lang="ru-RU" sz="1300" i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</a:t>
                      </a:r>
                      <a:r>
                        <a:rPr lang="ru-RU" sz="13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- св. 91.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51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Туши свиноматок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Без ограничения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6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Пятая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Туши поросят-молочников. Шкура белая или слегка розоватая, без опухолей, сыпи, кровоподтеков, ран, укусов, остистые отростки спинных позвонков и ребра не выступают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шкуре** - от 3 до 7 включ.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Без ограничения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Шестая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Туши хрячков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шкуре* - до 40 включ.;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шкуре** - до 45 включ.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1,0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8467">
                <a:tc gridSpan="4">
                  <a:txBody>
                    <a:bodyPr/>
                    <a:lstStyle/>
                    <a:p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*Масса туши в парном состоянии без головы, ног, хвоста, внутренних органов и внутреннего жира.</a:t>
                      </a:r>
                    </a:p>
                    <a:p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**Масса туши в парном состоянии с головой, ногами, хвостом, без внутренних органов и внутреннего жира.</a:t>
                      </a:r>
                    </a:p>
                    <a:p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Примечания:</a:t>
                      </a:r>
                    </a:p>
                    <a:p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1.Туши свиней, соответствующие требованиям первой категории, но имеющие опухоли, сыпи, кровоподтеки, травмы и повреждения, затрагивающие подкожную ткань, относят ко второй категории.</a:t>
                      </a:r>
                    </a:p>
                    <a:p>
                      <a:r>
                        <a:rPr lang="ru-RU" sz="13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2.Туши свиней, имеющие показатели ниже установленных требований, относят к тощим.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i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i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i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863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Свинину в зависимости от массы туш, толщины шпика и половозрастных признаков подразделяют на </a:t>
            </a:r>
            <a:r>
              <a:rPr lang="ru-RU" sz="1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шесть категорий ( п.5.2.3) – продолжение таблицы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28600" y="1828801"/>
          <a:ext cx="8610599" cy="3505199"/>
        </p:xfrm>
        <a:graphic>
          <a:graphicData uri="http://schemas.openxmlformats.org/drawingml/2006/table">
            <a:tbl>
              <a:tblPr/>
              <a:tblGrid>
                <a:gridCol w="4304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4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Класс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Выход мышечной ткани</a:t>
                      </a:r>
                      <a:r>
                        <a:rPr lang="ru-RU" sz="1600" b="1" i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</a:t>
                      </a:r>
                      <a:r>
                        <a:rPr lang="ru-RU" sz="1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Экстра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Св. 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Первый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Св. 55 до 60 включ.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Второй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Св. 50 до 55 включ.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Третий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Св. 45 до 50 включ.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Четвертый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Св. 40 до 45 включ.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Пятый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Менее 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6059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</a:t>
                      </a:r>
                      <a:r>
                        <a:rPr lang="ru-RU" sz="16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Выход мышечной ткани от свиней-молодняка (свинок и боровков) в процентах к массе туши в шкуре в парном состоянии с головой, хвостом и ногами, без внутренних органов и внутреннего жира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7252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Свинину от молодняка </a:t>
            </a:r>
            <a:r>
              <a:rPr lang="ru-RU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массой туш от 50 до 120 кг </a:t>
            </a:r>
            <a:r>
              <a:rPr lang="ru-RU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зависимости от выхода мышечной ткани подразделяют </a:t>
            </a:r>
            <a:r>
              <a:rPr lang="ru-RU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шесть классов (п. 5.2.4)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6200" y="914400"/>
          <a:ext cx="8991600" cy="5715001"/>
        </p:xfrm>
        <a:graphic>
          <a:graphicData uri="http://schemas.openxmlformats.org/drawingml/2006/table">
            <a:tbl>
              <a:tblPr/>
              <a:tblGrid>
                <a:gridCol w="1166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8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8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8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58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Класс</a:t>
                      </a: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Характеристика</a:t>
                      </a: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Масса туши, кг</a:t>
                      </a: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Толщина шпика над остистыми отростками между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6-м и 7-м грудными позвонками, не считая толщины шкуры, см</a:t>
                      </a: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7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Туши подсвинков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15 до 52 включ.</a:t>
                      </a:r>
                      <a:r>
                        <a:rPr lang="ru-RU" sz="1400" i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</a:t>
                      </a:r>
                      <a:endParaRPr lang="ru-RU" sz="1400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1,0</a:t>
                      </a: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8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</a:t>
                      </a: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Туши поросят молочников. Шкура белая или слегка розоватая, без опухолей, сыпи, кровоподтеков, ран, укусов, остистые отростки спинных позвонков и ребра не выступают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3 до 7 включ.</a:t>
                      </a: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Без ограничения</a:t>
                      </a: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7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</a:t>
                      </a: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Туши боровов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Св. 91</a:t>
                      </a:r>
                      <a:r>
                        <a:rPr lang="ru-RU" sz="1400" i="1" baseline="30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**</a:t>
                      </a:r>
                      <a:r>
                        <a:rPr lang="ru-RU" sz="14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,102</a:t>
                      </a:r>
                      <a:r>
                        <a:rPr lang="ru-RU" sz="1400" i="1" baseline="30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***</a:t>
                      </a:r>
                      <a:r>
                        <a:rPr lang="ru-RU" sz="14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,113</a:t>
                      </a:r>
                      <a:r>
                        <a:rPr lang="ru-RU" sz="1400" i="1" baseline="30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</a:t>
                      </a:r>
                      <a:endParaRPr lang="ru-RU" sz="1400" i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менее1,0</a:t>
                      </a: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7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</a:t>
                      </a: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Туши свиноматок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Без ограничения</a:t>
                      </a: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1,0</a:t>
                      </a: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7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</a:t>
                      </a: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Туши хрячков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 45 включ.</a:t>
                      </a: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1,0</a:t>
                      </a: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8409">
                <a:tc grid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</a:t>
                      </a:r>
                      <a:r>
                        <a:rPr lang="ru-RU" sz="1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Масса туши в шкуре в парном состоянии с головой, ушами, хвостом и ногами, без внутренних органов и внутреннего жира.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**</a:t>
                      </a:r>
                      <a:r>
                        <a:rPr lang="ru-RU" sz="1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Масса туши в парном состоянии без шкуры, головы, ног, хвоста, внутренних органов и внутреннего жира.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***</a:t>
                      </a:r>
                      <a:r>
                        <a:rPr lang="ru-RU" sz="1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Масса туши в парном состоянии в шкуре, без головы, ног, хвоста, внутренних органов и внутреннего жира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Примечание – Туши свиней, не соответствующих установленным требованиям, относят к тощим.</a:t>
                      </a:r>
                    </a:p>
                  </a:txBody>
                  <a:tcPr marL="50970" marR="50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2286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Свинину от </a:t>
            </a:r>
            <a:r>
              <a:rPr 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подсвинков</a:t>
            </a:r>
            <a:r>
              <a:rPr lang="ru-RU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боровов</a:t>
            </a:r>
            <a:r>
              <a:rPr lang="ru-RU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свиноматок</a:t>
            </a:r>
            <a:r>
              <a:rPr lang="ru-RU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поросят-молочников </a:t>
            </a:r>
            <a:r>
              <a:rPr lang="ru-RU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хрячков </a:t>
            </a:r>
            <a:r>
              <a:rPr lang="ru-RU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подразделяют </a:t>
            </a:r>
            <a:r>
              <a:rPr 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пять классов  (п. 5.2.5)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0" y="609600"/>
            <a:ext cx="44196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Свинину, полученную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снятия шпика вдоль всей длины хребтовой части полутуши на уровне 1/3 ширины полутуши от хребта, а также в верхней части лопатки и бедренной части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относят  к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обрезной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В местах отделения шпика на туше допускается толщина оставшегося шпика не более 0,5 см.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Обрезную свинину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относят ко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второй категории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или классу в соответствии с выходом мышечной ткани</a:t>
            </a:r>
            <a:r>
              <a:rPr kumimoji="0" lang="ru-RU" sz="2000" b="1" i="1" u="none" strike="noStrike" cap="none" normalizeH="0" dirty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b="1" i="1" baseline="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п.</a:t>
            </a:r>
            <a:r>
              <a:rPr lang="ru-RU" sz="2000" b="1" i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5.2.6)</a:t>
            </a: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42" name="Picture 2" descr="G:\Катя\Сарапул мясокомбинат\Camera\20180510_110332.jpg"/>
          <p:cNvPicPr>
            <a:picLocks noChangeAspect="1" noChangeArrowheads="1"/>
          </p:cNvPicPr>
          <p:nvPr/>
        </p:nvPicPr>
        <p:blipFill>
          <a:blip r:embed="rId2" cstate="print"/>
          <a:srcRect l="34921"/>
          <a:stretch>
            <a:fillRect/>
          </a:stretch>
        </p:blipFill>
        <p:spPr bwMode="auto">
          <a:xfrm>
            <a:off x="4343400" y="-67456"/>
            <a:ext cx="4800600" cy="6925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295400"/>
            <a:ext cx="91440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>
                <a:solidFill>
                  <a:srgbClr val="0066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п.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5.2.7 Реализации в розничной торговой сети и сети общественного питания подлежит: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-свинина, имеющая ветеринарные (овальной формы) и товароведческие (категория или класс) клейма;</a:t>
            </a:r>
            <a:endParaRPr kumimoji="0" lang="ru-RU" sz="2000" b="1" i="1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-свинина первой, пятой, шестой </a:t>
            </a:r>
            <a:r>
              <a:rPr kumimoji="0" lang="ru-RU" sz="2000" b="1" i="1" u="sng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категории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подсвинков, </a:t>
            </a:r>
            <a:r>
              <a:rPr kumimoji="0" lang="ru-RU" sz="2000" b="1" i="1" u="sng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классов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экстра, первого, второго, третьего, четвертого, пятого А, Б и Е в шкуре;</a:t>
            </a: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-свинина второй (кроме подсвинков) и третьей категории в шкуре и без шкуры;</a:t>
            </a:r>
            <a:endParaRPr kumimoji="0" lang="ru-RU" sz="2000" b="1" i="1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-свинина обрезная.</a:t>
            </a: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0" y="1143000"/>
            <a:ext cx="9144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п.5.2.8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Свинину первой и второй (кроме подсвинков), третьей и четвертой категории и экстра, первого, второго, третьего, четвертого, пятого, С и Д классов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вырабатывают в виде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полутуш;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>
              <a:solidFill>
                <a:srgbClr val="0066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второй категории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 подсвинков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шестой категории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классов А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Е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в виде туш и полутуш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пятой категории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класса Б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тушах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>
              <a:solidFill>
                <a:srgbClr val="0066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Туши свиней должны быть разделены на полутуши по позвоночному столбу без нарушения целостности спинного мозга, дробления позвонков и припуска тел целых остистых отростков на одной из полутуш.</a:t>
            </a: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8930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Классификация по половозрастным группам. 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Классификация мяса по термическому состоянию.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Категории упитанности туш овец.</a:t>
            </a:r>
          </a:p>
          <a:p>
            <a:pPr algn="ctr"/>
            <a:endParaRPr lang="ru-RU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1828800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п.4.1) В зависимости от возраста овец подразделяют: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-на взрослых овец – </a:t>
            </a:r>
            <a:r>
              <a:rPr kumimoji="0" lang="ru-RU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старше 12 месяцев;</a:t>
            </a:r>
            <a:endParaRPr kumimoji="0" lang="ru-RU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-молодняк овец – </a:t>
            </a:r>
            <a:r>
              <a:rPr kumimoji="0" lang="ru-RU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 четырех до 12 месяцев;</a:t>
            </a:r>
            <a:endParaRPr kumimoji="0" lang="ru-RU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-ягнят – </a:t>
            </a:r>
            <a:r>
              <a:rPr kumimoji="0" lang="ru-RU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 14 дней до четырех месяцев.</a:t>
            </a:r>
            <a:endParaRPr kumimoji="0" lang="ru-RU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(п.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4.2) В зависимости от упитанности взрослых овец</a:t>
            </a:r>
            <a:r>
              <a:rPr kumimoji="0" lang="ru-RU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молодняк овец подразделяют на категории: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-первую;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-вторую.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(п.4.3) В зависимости от живой массы молодняк овец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подразделяют на классы: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-экстра;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-первый;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-второй;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-третий.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11430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ГОСТ 31777-2012 «Овцы и козы для убоя. Баранина, ягнятина 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козлятина в тушах. Технические условия»</a:t>
            </a:r>
            <a:endParaRPr kumimoji="0" lang="ru-RU" b="1" i="1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0" y="609600"/>
            <a:ext cx="9144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(п. 4.4.)</a:t>
            </a:r>
            <a:r>
              <a:rPr kumimoji="0" lang="ru-RU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зависимости от упитанности туш баранину от </a:t>
            </a:r>
            <a:r>
              <a:rPr kumimoji="0" lang="ru-RU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взрослых овец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kumimoji="0" lang="ru-RU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молодняка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подразделяют на категории: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-первую;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-вторую.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(п. 4.5)</a:t>
            </a:r>
            <a:r>
              <a:rPr kumimoji="0" lang="ru-RU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зависимости от массы туш </a:t>
            </a:r>
            <a:r>
              <a:rPr kumimoji="0" lang="ru-RU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баранину от молодняка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овец подразделяют на классы: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-экстра;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-первый;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-второй;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-третий.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(п. 4.6) По термическому состоянию </a:t>
            </a:r>
            <a:r>
              <a:rPr kumimoji="0" lang="ru-RU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баранину</a:t>
            </a:r>
            <a:r>
              <a:rPr kumimoji="0" lang="ru-RU" b="1" i="0" u="sng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я</a:t>
            </a:r>
            <a:r>
              <a:rPr kumimoji="0" lang="ru-RU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гнятину</a:t>
            </a:r>
            <a:r>
              <a:rPr kumimoji="0" lang="ru-RU" b="1" i="0" u="sng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подразделяют: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-на парную;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-остывшую;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-охлажденную;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-подмороженную;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-замороженную.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6982" y="1704975"/>
          <a:ext cx="8977745" cy="3785616"/>
        </p:xfrm>
        <a:graphic>
          <a:graphicData uri="http://schemas.openxmlformats.org/drawingml/2006/table">
            <a:tbl>
              <a:tblPr/>
              <a:tblGrid>
                <a:gridCol w="1431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6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Характеристика (низшие пределы)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Первая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Мышцы развиты удовлетворительно; остистые отростки спинных и поясничных позвонков, </a:t>
                      </a:r>
                      <a:r>
                        <a:rPr lang="ru-RU" sz="18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маклоки</a:t>
                      </a: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и холка слегка выступают; подкожный жир покрывает тушу тонким слоем на пояснице и спине; на холке, ребрах, крестце и в области таза допускаются просветы, в курдюке и жирном хвосте имеются умеренные отложения жира.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Вторая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Мышцы развиты неудовлетворительно: остистые отростки спинных и поясничных позвонков и ребра выступают, холка и </a:t>
                      </a:r>
                      <a:r>
                        <a:rPr lang="ru-RU" sz="18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маклоки</a:t>
                      </a: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значительно выступают, на поверхности туш местами имеются незначительные жировые отложения в виде тонкого слоя, которые могут и отсутствовать: в курдюке и жирном хвосте имеются небольшие жировые отложения.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0" y="37207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(п.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5.2.8 ) Баранину от </a:t>
            </a:r>
            <a:r>
              <a:rPr kumimoji="0" lang="ru-RU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взрослых овец </a:t>
            </a:r>
            <a:r>
              <a:rPr kumimoji="0" lang="ru-RU" b="1" i="0" u="sng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зависимости от упитанности туш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подразделяют на две категории в соответствии с требованиями,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указанными в таблице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.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958" cy="6858001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2400" y="2271649"/>
          <a:ext cx="8915400" cy="3470148"/>
        </p:xfrm>
        <a:graphic>
          <a:graphicData uri="http://schemas.openxmlformats.org/drawingml/2006/table">
            <a:tbl>
              <a:tblPr/>
              <a:tblGrid>
                <a:gridCol w="1421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3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Характеристика (низшие пределы)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Первая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Мышцы развиты хорошо, остистые отростки спинных и поясничных позвонков не выступают, холка слегка выступает, подкожный жир покрывает тушу тонким слоем на крестце и пояснице. В области спины допускаются незначительные просветы. В курдюке и жирном хвосте имеются умеренные отложения жира.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Вторая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Мышцы спины и поясницы развиты удовлетворительно: </a:t>
                      </a:r>
                      <a:r>
                        <a:rPr lang="ru-RU" sz="1800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маклоки</a:t>
                      </a: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остистые отростки спинных и поясничных позвонков и холка значительно выступают. В области пояснице и крестца имеются незначительные жировые отложения. В курдюке и жирном хвосте имеются небольшие жировые отложения.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55227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(п.5.2.9) Баранину </a:t>
            </a:r>
            <a:r>
              <a:rPr kumimoji="0" lang="ru-RU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 молодняка овец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зависимости от упитанности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подразделяют на две категории в соответствии с требованиями, указанными в таблице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6200" y="1219200"/>
          <a:ext cx="8915401" cy="4886706"/>
        </p:xfrm>
        <a:graphic>
          <a:graphicData uri="http://schemas.openxmlformats.org/drawingml/2006/table">
            <a:tbl>
              <a:tblPr/>
              <a:tblGrid>
                <a:gridCol w="2811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6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52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52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730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Порода</a:t>
                      </a:r>
                    </a:p>
                  </a:txBody>
                  <a:tcPr marL="64338" marR="64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Масса туш </a:t>
                      </a:r>
                      <a:r>
                        <a:rPr lang="ru-RU" sz="1800" b="1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</a:t>
                      </a:r>
                      <a:endParaRPr lang="ru-RU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4338" marR="64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3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Экстра</a:t>
                      </a:r>
                    </a:p>
                  </a:txBody>
                  <a:tcPr marL="64338" marR="64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Первый класс</a:t>
                      </a:r>
                    </a:p>
                  </a:txBody>
                  <a:tcPr marL="64338" marR="64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Второй класс</a:t>
                      </a:r>
                    </a:p>
                  </a:txBody>
                  <a:tcPr marL="64338" marR="64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Третий класс</a:t>
                      </a:r>
                    </a:p>
                  </a:txBody>
                  <a:tcPr marL="64338" marR="64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Молодняк овец всех пород (кроме романовской и курдючных)</a:t>
                      </a:r>
                    </a:p>
                  </a:txBody>
                  <a:tcPr marL="64338" marR="64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Св. 22,0</a:t>
                      </a:r>
                    </a:p>
                  </a:txBody>
                  <a:tcPr marL="64338" marR="64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18,0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 22,0 включ.</a:t>
                      </a:r>
                    </a:p>
                  </a:txBody>
                  <a:tcPr marL="64338" marR="64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14,0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 18,0 включ.</a:t>
                      </a:r>
                    </a:p>
                  </a:txBody>
                  <a:tcPr marL="64338" marR="64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11,0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 14,0 включ.</a:t>
                      </a:r>
                    </a:p>
                  </a:txBody>
                  <a:tcPr marL="64338" marR="64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Молодняк овец курдючных пород</a:t>
                      </a:r>
                    </a:p>
                  </a:txBody>
                  <a:tcPr marL="64338" marR="64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Св. 23,0</a:t>
                      </a:r>
                    </a:p>
                  </a:txBody>
                  <a:tcPr marL="64338" marR="64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20,0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 23,0 включ.</a:t>
                      </a:r>
                    </a:p>
                  </a:txBody>
                  <a:tcPr marL="64338" marR="64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16,0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 20,0 включ.</a:t>
                      </a:r>
                    </a:p>
                  </a:txBody>
                  <a:tcPr marL="64338" marR="64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12,0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 16,0 включ.</a:t>
                      </a:r>
                    </a:p>
                  </a:txBody>
                  <a:tcPr marL="64338" marR="64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Молодняк овец романовской породы</a:t>
                      </a:r>
                    </a:p>
                  </a:txBody>
                  <a:tcPr marL="64338" marR="64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Св. 18,0</a:t>
                      </a:r>
                    </a:p>
                  </a:txBody>
                  <a:tcPr marL="64338" marR="64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15,0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 18,0 включ.</a:t>
                      </a:r>
                    </a:p>
                  </a:txBody>
                  <a:tcPr marL="64338" marR="64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13,0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 15,0 включ.</a:t>
                      </a:r>
                    </a:p>
                  </a:txBody>
                  <a:tcPr marL="64338" marR="64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10,0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 13,0 включ.</a:t>
                      </a:r>
                    </a:p>
                  </a:txBody>
                  <a:tcPr marL="64338" marR="64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605">
                <a:tc grid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aseline="30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*</a:t>
                      </a:r>
                      <a:r>
                        <a:rPr lang="ru-RU" sz="1800" u="sng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Масса включает </a:t>
                      </a:r>
                      <a:r>
                        <a:rPr lang="ru-RU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себя массу жирного хвоста для молодняка овец всех пород (кроме романовской и курдючных) и массу курдюка для молодняка овец курдючных пород.</a:t>
                      </a:r>
                    </a:p>
                  </a:txBody>
                  <a:tcPr marL="64338" marR="64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0" y="3048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(п. 5.2.10) Баранину от молодняка овец в зависимости от массы туш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подразделяют на классы, указанные в таблице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5465" y="304800"/>
            <a:ext cx="9033068" cy="6019801"/>
            <a:chOff x="55465" y="304800"/>
            <a:chExt cx="9033068" cy="6019801"/>
          </a:xfrm>
        </p:grpSpPr>
        <p:pic>
          <p:nvPicPr>
            <p:cNvPr id="6" name="Рисунок 5" descr="99616.pu484o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65" y="304800"/>
              <a:ext cx="9033068" cy="60198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457200" y="4572000"/>
              <a:ext cx="2438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Эдильбаевская</a:t>
              </a:r>
              <a:r>
                <a:rPr lang="ru-RU" b="1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 порода,</a:t>
              </a:r>
            </a:p>
            <a:p>
              <a:pPr algn="ctr"/>
              <a:r>
                <a:rPr lang="ru-RU" b="1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ru-RU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Гиссарская</a:t>
              </a:r>
              <a:r>
                <a:rPr lang="ru-RU" b="1" dirty="0">
                  <a:solidFill>
                    <a:schemeClr val="accent3">
                      <a:lumMod val="20000"/>
                      <a:lumOff val="80000"/>
                    </a:schemeClr>
                  </a:solidFill>
                </a:rPr>
                <a:t> порода, Калмыцкая порода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15000" y="2362200"/>
              <a:ext cx="3048000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Курдюк – своеобразный жировой «мешок», который формируется, начиная с крестца, и заканчивается на первых 5 позвонках от основания хвостовой части. Курдюк состоит из двух половинок, покрытых в верхней части шерстью, а между ними размещён хвост. Масса от 8 до 10 кг.</a:t>
              </a:r>
              <a:br>
                <a:rPr lang="ru-RU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br>
                <a:rPr lang="ru-RU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endParaRPr lang="ru-RU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0" y="761286"/>
            <a:ext cx="91440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(п.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5.2.11) Ягнятина по упитанности должна соответствовать следующим требованиям: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мышцы хорошо развиты, бедра выполнены, остистые отростки спинных и поясничных позвонков не выступают, в области холки выступают незначительно. На тушах курдючных и жирнохвостых ягнят остистые отростки спинных, поясничных позвонков и холка выступают, имеются незначительные отложения жира в курдючном и в жирном хвосте. </a:t>
            </a:r>
            <a:r>
              <a:rPr kumimoji="0" lang="ru-RU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Масса туши не менее 6 кг.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(п.5.2.12) Баранину, ягнятину  не отвечающую требованиям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настоящего стандарта, относят </a:t>
            </a:r>
            <a:r>
              <a:rPr kumimoji="0" lang="ru-RU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 тощим.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(п.5.2.13) Баранину</a:t>
            </a:r>
            <a:r>
              <a:rPr kumimoji="0" lang="ru-RU" b="1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ягнятину вырабатывают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целыми тушами с хвостами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с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отделенными запястным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заплюсневыми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суставами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с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неотделенными почками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околопочечным жиром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Примечание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к выпуску для реализации допускаются туши овец, ягнят и коз без хвостов, почек и околопочечного жира.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642918"/>
            <a:ext cx="8572560" cy="5929354"/>
          </a:xfrm>
        </p:spPr>
        <p:txBody>
          <a:bodyPr/>
          <a:lstStyle/>
          <a:p>
            <a:pPr algn="ctr">
              <a:buNone/>
            </a:pPr>
            <a:r>
              <a:rPr lang="ru-RU" i="1" u="sng" dirty="0">
                <a:latin typeface="Arial" pitchFamily="34" charset="0"/>
                <a:cs typeface="Arial" pitchFamily="34" charset="0"/>
              </a:rPr>
              <a:t>Технология убоя птицы</a:t>
            </a:r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8596" y="2214554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Прием и навешивание птицы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4709" y="3081130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Электрооглушение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868" y="2071678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Механическая общипка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034" y="3857628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Обескровливание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034" y="4643446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Обесперивание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 (54-56°</a:t>
            </a:r>
            <a:r>
              <a:rPr lang="en-US" b="1" dirty="0">
                <a:solidFill>
                  <a:schemeClr val="tx1"/>
                </a:solidFill>
              </a:rPr>
              <a:t>C</a:t>
            </a:r>
            <a:r>
              <a:rPr lang="ru-RU" b="1" dirty="0">
                <a:solidFill>
                  <a:schemeClr val="tx1"/>
                </a:solidFill>
              </a:rPr>
              <a:t>, 2-3 мин)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71868" y="2857496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Ручная дообщипка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43306" y="3643314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Перевешивание  тушек за голову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43306" y="4429132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Удаление ног по заплюсневый сустав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43306" y="5214950"/>
            <a:ext cx="2643206" cy="10715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Удаление клоаки с яичником, прямой кишки с кишечником  и желудочком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29382" y="2067338"/>
            <a:ext cx="2500298" cy="7901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Удаление голов по второй шейный позвонок</a:t>
            </a:r>
          </a:p>
        </p:txBody>
      </p:sp>
      <p:cxnSp>
        <p:nvCxnSpPr>
          <p:cNvPr id="16" name="Соединительная линия уступом 15"/>
          <p:cNvCxnSpPr>
            <a:stCxn id="4" idx="1"/>
            <a:endCxn id="5" idx="1"/>
          </p:cNvCxnSpPr>
          <p:nvPr/>
        </p:nvCxnSpPr>
        <p:spPr>
          <a:xfrm rot="10800000" flipH="1" flipV="1">
            <a:off x="428595" y="2536025"/>
            <a:ext cx="26113" cy="866576"/>
          </a:xfrm>
          <a:prstGeom prst="bentConnector3">
            <a:avLst>
              <a:gd name="adj1" fmla="val -57093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>
            <a:stCxn id="7" idx="1"/>
            <a:endCxn id="8" idx="1"/>
          </p:cNvCxnSpPr>
          <p:nvPr/>
        </p:nvCxnSpPr>
        <p:spPr>
          <a:xfrm rot="10800000" flipV="1">
            <a:off x="500034" y="4179099"/>
            <a:ext cx="1588" cy="785818"/>
          </a:xfrm>
          <a:prstGeom prst="bentConnector3">
            <a:avLst>
              <a:gd name="adj1" fmla="val 13143707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5" idx="1"/>
            <a:endCxn id="7" idx="1"/>
          </p:cNvCxnSpPr>
          <p:nvPr/>
        </p:nvCxnSpPr>
        <p:spPr>
          <a:xfrm rot="10800000" flipH="1" flipV="1">
            <a:off x="454708" y="3402601"/>
            <a:ext cx="45325" cy="776498"/>
          </a:xfrm>
          <a:prstGeom prst="bentConnector3">
            <a:avLst>
              <a:gd name="adj1" fmla="val -372788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>
            <a:stCxn id="8" idx="3"/>
            <a:endCxn id="6" idx="1"/>
          </p:cNvCxnSpPr>
          <p:nvPr/>
        </p:nvCxnSpPr>
        <p:spPr>
          <a:xfrm flipV="1">
            <a:off x="3143240" y="2393149"/>
            <a:ext cx="428628" cy="2571768"/>
          </a:xfrm>
          <a:prstGeom prst="bentConnector3">
            <a:avLst>
              <a:gd name="adj1" fmla="val 23801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stCxn id="6" idx="1"/>
            <a:endCxn id="10" idx="1"/>
          </p:cNvCxnSpPr>
          <p:nvPr/>
        </p:nvCxnSpPr>
        <p:spPr>
          <a:xfrm rot="10800000" flipV="1">
            <a:off x="3571868" y="2393149"/>
            <a:ext cx="1588" cy="785818"/>
          </a:xfrm>
          <a:prstGeom prst="bentConnector3">
            <a:avLst>
              <a:gd name="adj1" fmla="val 1189188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>
            <a:stCxn id="10" idx="1"/>
            <a:endCxn id="11" idx="1"/>
          </p:cNvCxnSpPr>
          <p:nvPr/>
        </p:nvCxnSpPr>
        <p:spPr>
          <a:xfrm rot="10800000" flipH="1" flipV="1">
            <a:off x="3571868" y="3178967"/>
            <a:ext cx="71438" cy="785818"/>
          </a:xfrm>
          <a:prstGeom prst="bentConnector3">
            <a:avLst>
              <a:gd name="adj1" fmla="val -264345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1" idx="1"/>
            <a:endCxn id="12" idx="1"/>
          </p:cNvCxnSpPr>
          <p:nvPr/>
        </p:nvCxnSpPr>
        <p:spPr>
          <a:xfrm rot="10800000" flipV="1">
            <a:off x="3643306" y="3964785"/>
            <a:ext cx="1588" cy="785818"/>
          </a:xfrm>
          <a:prstGeom prst="bentConnector3">
            <a:avLst>
              <a:gd name="adj1" fmla="val 15647234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/>
          <p:cNvCxnSpPr>
            <a:stCxn id="12" idx="1"/>
            <a:endCxn id="13" idx="1"/>
          </p:cNvCxnSpPr>
          <p:nvPr/>
        </p:nvCxnSpPr>
        <p:spPr>
          <a:xfrm rot="10800000" flipV="1">
            <a:off x="3643306" y="4750603"/>
            <a:ext cx="1588" cy="1000132"/>
          </a:xfrm>
          <a:prstGeom prst="bentConnector3">
            <a:avLst>
              <a:gd name="adj1" fmla="val 1439546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13" idx="3"/>
            <a:endCxn id="15" idx="1"/>
          </p:cNvCxnSpPr>
          <p:nvPr/>
        </p:nvCxnSpPr>
        <p:spPr>
          <a:xfrm flipV="1">
            <a:off x="6286512" y="2462417"/>
            <a:ext cx="242870" cy="3288318"/>
          </a:xfrm>
          <a:prstGeom prst="bentConnector3">
            <a:avLst>
              <a:gd name="adj1" fmla="val 2544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6564173" y="2966208"/>
            <a:ext cx="2500298" cy="7901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Перевешивание за правое крыло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595854" y="3868805"/>
            <a:ext cx="2500298" cy="7901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Охлаждение 95 мин при </a:t>
            </a:r>
            <a:r>
              <a:rPr lang="en-US" b="1" dirty="0">
                <a:solidFill>
                  <a:schemeClr val="tx1"/>
                </a:solidFill>
              </a:rPr>
              <a:t>t +1°C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627536" y="4767055"/>
            <a:ext cx="2500298" cy="6622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Обтекание и обсушка тушек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643702" y="5572140"/>
            <a:ext cx="2500298" cy="7901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Оценка тушек, сортировка </a:t>
            </a:r>
          </a:p>
        </p:txBody>
      </p:sp>
      <p:cxnSp>
        <p:nvCxnSpPr>
          <p:cNvPr id="37" name="Соединительная линия уступом 36"/>
          <p:cNvCxnSpPr>
            <a:stCxn id="15" idx="1"/>
            <a:endCxn id="32" idx="1"/>
          </p:cNvCxnSpPr>
          <p:nvPr/>
        </p:nvCxnSpPr>
        <p:spPr>
          <a:xfrm rot="10800000" flipH="1" flipV="1">
            <a:off x="6529381" y="2462417"/>
            <a:ext cx="34791" cy="898870"/>
          </a:xfrm>
          <a:prstGeom prst="bentConnector3">
            <a:avLst>
              <a:gd name="adj1" fmla="val -199974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>
            <a:stCxn id="32" idx="1"/>
            <a:endCxn id="33" idx="1"/>
          </p:cNvCxnSpPr>
          <p:nvPr/>
        </p:nvCxnSpPr>
        <p:spPr>
          <a:xfrm rot="10800000" flipH="1" flipV="1">
            <a:off x="6564172" y="3361286"/>
            <a:ext cx="31681" cy="902597"/>
          </a:xfrm>
          <a:prstGeom prst="bentConnector3">
            <a:avLst>
              <a:gd name="adj1" fmla="val -345097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оединительная линия уступом 47"/>
          <p:cNvCxnSpPr>
            <a:stCxn id="33" idx="1"/>
            <a:endCxn id="34" idx="1"/>
          </p:cNvCxnSpPr>
          <p:nvPr/>
        </p:nvCxnSpPr>
        <p:spPr>
          <a:xfrm rot="10800000" flipH="1" flipV="1">
            <a:off x="6595854" y="4263884"/>
            <a:ext cx="31682" cy="834276"/>
          </a:xfrm>
          <a:prstGeom prst="bentConnector3">
            <a:avLst>
              <a:gd name="adj1" fmla="val -407828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ная линия уступом 50"/>
          <p:cNvCxnSpPr>
            <a:stCxn id="34" idx="1"/>
            <a:endCxn id="35" idx="1"/>
          </p:cNvCxnSpPr>
          <p:nvPr/>
        </p:nvCxnSpPr>
        <p:spPr>
          <a:xfrm rot="10800000" flipH="1" flipV="1">
            <a:off x="6627536" y="5098159"/>
            <a:ext cx="16166" cy="869059"/>
          </a:xfrm>
          <a:prstGeom prst="bentConnector3">
            <a:avLst>
              <a:gd name="adj1" fmla="val -922226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0" y="0"/>
            <a:ext cx="9144000" cy="28572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676400"/>
            <a:ext cx="9144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(п.4.) Классификация.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Птицу подразделяют на взрослую и ее молодняк по следующим видам: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-куры яичных пород;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-куры мясных пород;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-цыплята;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-цыплята-бройлеры;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-индейки;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-индюшата;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-утки;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-утята;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-мускусные утки;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-мускусные утята;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-гуси;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-гусята;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-цесарки;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цесарята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-перепела;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-перепелята.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67270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Классификация по видам и половозрастным группам. 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Классификация мяса по термическому состоянию.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Категории упитанности тушек кур.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ГОСТ 31962-12013 «Мясо кур (тушки кур, цыплят-бройлеров и их части).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Технические условия»</a:t>
            </a:r>
            <a:endParaRPr kumimoji="0" lang="ru-RU" sz="1600" b="1" i="1" u="none" strike="noStrike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52400"/>
            <a:ext cx="8915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733800"/>
            <a:ext cx="8610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(п.4.2.3) По упитанности и качеству обработки тушки кур (кроме цыплят) </a:t>
            </a:r>
          </a:p>
          <a:p>
            <a:pPr algn="ctr"/>
            <a:r>
              <a:rPr lang="ru-RU" sz="16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подразделяют на 1-й и 2-й сорта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434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50292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(п.4.2.4) Тушки, соответствующие по упитанности требованиям 1-го сорта,</a:t>
            </a:r>
          </a:p>
          <a:p>
            <a:pPr algn="ctr"/>
            <a:r>
              <a:rPr lang="ru-RU" sz="16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а по качеству обработки ко 2-му сорту, относят ко 2-му сорту.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791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(п.4.2.5) Массовая доля влаги, выделившейся при разморозке тушек, </a:t>
            </a:r>
          </a:p>
          <a:p>
            <a:pPr algn="ctr"/>
            <a:r>
              <a:rPr lang="ru-RU" sz="16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не должна превышать 4%.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810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Классификация мяса по термическому состоянию.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Категории упитанности тушек гусей.</a:t>
            </a:r>
          </a:p>
        </p:txBody>
      </p:sp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0" y="114300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ГОСТ 31816-2016 «Мясо гусей (тушки и их части). Технические условия»</a:t>
            </a:r>
            <a:endParaRPr kumimoji="0" lang="ru-RU" b="1" i="1" u="none" strike="noStrike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054" y="1676400"/>
            <a:ext cx="8934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(п.3.1)В зависимости от возраста птицы подразделяют на </a:t>
            </a:r>
          </a:p>
          <a:p>
            <a:pPr algn="ctr"/>
            <a:r>
              <a:rPr lang="ru-RU" b="1" i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мясо гусей и мясо гусят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4384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(п.3.2) Мясо гусей выпускают в виде </a:t>
            </a:r>
          </a:p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целых тушек и их частей: </a:t>
            </a:r>
          </a:p>
          <a:p>
            <a:pPr algn="ctr"/>
            <a:r>
              <a:rPr lang="ru-RU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полутушки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четвертины передние и задние, грудки, </a:t>
            </a:r>
          </a:p>
          <a:p>
            <a:pPr algn="ctr"/>
            <a:r>
              <a:rPr lang="ru-RU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окорочка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крылья, голень  и бедра.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73380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(п.3.3) В зависимости от температуры </a:t>
            </a:r>
          </a:p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любой точке измерения мясо гусей по термическому состоянию подразделяют:</a:t>
            </a:r>
          </a:p>
          <a:p>
            <a:pPr algn="ctr"/>
            <a:endParaRPr lang="ru-RU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-на остывшее, полученное непосредственно после убоя птицы с температурой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не выше 25 °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ctr"/>
            <a:endParaRPr lang="ru-RU" sz="11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-охлажденное с температурой от минус 1 до 4 °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включительно;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-замороженное с температурой не выше минус 12°</a:t>
            </a:r>
            <a:r>
              <a:rPr lang="en-US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534400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849370"/>
            <a:ext cx="8991600" cy="232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2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04" y="361950"/>
            <a:ext cx="9056317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2400" y="0"/>
            <a:ext cx="899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3300"/>
                </a:solidFill>
              </a:rPr>
              <a:t>(п.4.2.3) По упитанности и качеству обработки тушки подразделяют на 1-й и 2-й сорта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00042"/>
            <a:ext cx="9144000" cy="635795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i="1" u="sng" dirty="0">
                <a:latin typeface="Arial" pitchFamily="34" charset="0"/>
                <a:cs typeface="Arial" pitchFamily="34" charset="0"/>
              </a:rPr>
              <a:t>Технология убоя крупного рогатого скота</a:t>
            </a:r>
          </a:p>
          <a:p>
            <a:pPr algn="ctr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28572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8596" y="2214554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Размещение животных в загонах, отдых скота</a:t>
            </a:r>
          </a:p>
        </p:txBody>
      </p:sp>
      <p:sp>
        <p:nvSpPr>
          <p:cNvPr id="6" name="Скругленный прямоугольник 5">
            <a:hlinkClick r:id="rId2" action="ppaction://hlinkpres?slideindex=1&amp;slidetitle="/>
          </p:cNvPr>
          <p:cNvSpPr/>
          <p:nvPr/>
        </p:nvSpPr>
        <p:spPr>
          <a:xfrm>
            <a:off x="454709" y="3081130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Оглушение в боксах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71868" y="2071678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Распил грудной кости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034" y="3857628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Наложение путовых цепей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034" y="4643446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Обескровливание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0034" y="5500702"/>
            <a:ext cx="2643206" cy="92869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Забеловка головы,  конечностей, живота, хвоста, лопаток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71868" y="2857496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Механическая съемка шкуры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43306" y="3643314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Удаление головы (ВСЭ)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643306" y="4429132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Удаление внутренних органов (ВСЭ)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43306" y="5214950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Распил туши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62566" y="6001950"/>
            <a:ext cx="2643206" cy="64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Сухая зачистка, туалет туш</a:t>
            </a:r>
          </a:p>
        </p:txBody>
      </p:sp>
      <p:sp>
        <p:nvSpPr>
          <p:cNvPr id="16" name="Скругленный прямоугольник 15">
            <a:hlinkClick r:id="rId3" action="ppaction://hlinkpres?slideindex=1&amp;slidetitle="/>
          </p:cNvPr>
          <p:cNvSpPr/>
          <p:nvPr/>
        </p:nvSpPr>
        <p:spPr>
          <a:xfrm>
            <a:off x="6529382" y="2067338"/>
            <a:ext cx="2500298" cy="7901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Осмотр  (ВСЭ) , клеймение и взвешивание туш</a:t>
            </a:r>
          </a:p>
        </p:txBody>
      </p:sp>
      <p:cxnSp>
        <p:nvCxnSpPr>
          <p:cNvPr id="18" name="Соединительная линия уступом 17"/>
          <p:cNvCxnSpPr>
            <a:stCxn id="5" idx="1"/>
            <a:endCxn id="6" idx="1"/>
          </p:cNvCxnSpPr>
          <p:nvPr/>
        </p:nvCxnSpPr>
        <p:spPr>
          <a:xfrm rot="10800000" flipH="1" flipV="1">
            <a:off x="428595" y="2536025"/>
            <a:ext cx="26113" cy="866576"/>
          </a:xfrm>
          <a:prstGeom prst="bentConnector3">
            <a:avLst>
              <a:gd name="adj1" fmla="val -57093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>
            <a:stCxn id="8" idx="1"/>
            <a:endCxn id="9" idx="1"/>
          </p:cNvCxnSpPr>
          <p:nvPr/>
        </p:nvCxnSpPr>
        <p:spPr>
          <a:xfrm rot="10800000" flipV="1">
            <a:off x="500034" y="4179099"/>
            <a:ext cx="1588" cy="785818"/>
          </a:xfrm>
          <a:prstGeom prst="bentConnector3">
            <a:avLst>
              <a:gd name="adj1" fmla="val 13143707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6" idx="1"/>
            <a:endCxn id="8" idx="1"/>
          </p:cNvCxnSpPr>
          <p:nvPr/>
        </p:nvCxnSpPr>
        <p:spPr>
          <a:xfrm rot="10800000" flipH="1" flipV="1">
            <a:off x="454708" y="3402601"/>
            <a:ext cx="45325" cy="776498"/>
          </a:xfrm>
          <a:prstGeom prst="bentConnector3">
            <a:avLst>
              <a:gd name="adj1" fmla="val -372788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9" idx="1"/>
            <a:endCxn id="10" idx="1"/>
          </p:cNvCxnSpPr>
          <p:nvPr/>
        </p:nvCxnSpPr>
        <p:spPr>
          <a:xfrm rot="10800000" flipV="1">
            <a:off x="500034" y="4964917"/>
            <a:ext cx="1588" cy="1000132"/>
          </a:xfrm>
          <a:prstGeom prst="bentConnector3">
            <a:avLst>
              <a:gd name="adj1" fmla="val 13143644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>
            <a:stCxn id="10" idx="3"/>
            <a:endCxn id="7" idx="1"/>
          </p:cNvCxnSpPr>
          <p:nvPr/>
        </p:nvCxnSpPr>
        <p:spPr>
          <a:xfrm flipV="1">
            <a:off x="3143240" y="2393149"/>
            <a:ext cx="428628" cy="3571900"/>
          </a:xfrm>
          <a:prstGeom prst="bentConnector3">
            <a:avLst>
              <a:gd name="adj1" fmla="val 22174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оединительная линия уступом 51"/>
          <p:cNvCxnSpPr>
            <a:stCxn id="7" idx="1"/>
            <a:endCxn id="11" idx="1"/>
          </p:cNvCxnSpPr>
          <p:nvPr/>
        </p:nvCxnSpPr>
        <p:spPr>
          <a:xfrm rot="10800000" flipV="1">
            <a:off x="3571868" y="2393149"/>
            <a:ext cx="1588" cy="785818"/>
          </a:xfrm>
          <a:prstGeom prst="bentConnector3">
            <a:avLst>
              <a:gd name="adj1" fmla="val 1189188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Соединительная линия уступом 54"/>
          <p:cNvCxnSpPr>
            <a:stCxn id="11" idx="1"/>
            <a:endCxn id="12" idx="1"/>
          </p:cNvCxnSpPr>
          <p:nvPr/>
        </p:nvCxnSpPr>
        <p:spPr>
          <a:xfrm rot="10800000" flipH="1" flipV="1">
            <a:off x="3571868" y="3178967"/>
            <a:ext cx="71438" cy="785818"/>
          </a:xfrm>
          <a:prstGeom prst="bentConnector3">
            <a:avLst>
              <a:gd name="adj1" fmla="val -264345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оединительная линия уступом 58"/>
          <p:cNvCxnSpPr>
            <a:stCxn id="12" idx="1"/>
            <a:endCxn id="13" idx="1"/>
          </p:cNvCxnSpPr>
          <p:nvPr/>
        </p:nvCxnSpPr>
        <p:spPr>
          <a:xfrm rot="10800000" flipV="1">
            <a:off x="3643306" y="3964785"/>
            <a:ext cx="1588" cy="785818"/>
          </a:xfrm>
          <a:prstGeom prst="bentConnector3">
            <a:avLst>
              <a:gd name="adj1" fmla="val 15647234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Соединительная линия уступом 62"/>
          <p:cNvCxnSpPr>
            <a:stCxn id="13" idx="1"/>
            <a:endCxn id="14" idx="1"/>
          </p:cNvCxnSpPr>
          <p:nvPr/>
        </p:nvCxnSpPr>
        <p:spPr>
          <a:xfrm rot="10800000" flipV="1">
            <a:off x="3643306" y="4750603"/>
            <a:ext cx="1588" cy="785818"/>
          </a:xfrm>
          <a:prstGeom prst="bentConnector3">
            <a:avLst>
              <a:gd name="adj1" fmla="val 15647297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Соединительная линия уступом 66"/>
          <p:cNvCxnSpPr>
            <a:stCxn id="14" idx="1"/>
            <a:endCxn id="15" idx="1"/>
          </p:cNvCxnSpPr>
          <p:nvPr/>
        </p:nvCxnSpPr>
        <p:spPr>
          <a:xfrm rot="10800000" flipH="1" flipV="1">
            <a:off x="3643306" y="5536421"/>
            <a:ext cx="19260" cy="787000"/>
          </a:xfrm>
          <a:prstGeom prst="bentConnector3">
            <a:avLst>
              <a:gd name="adj1" fmla="val -1290125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Соединительная линия уступом 69"/>
          <p:cNvCxnSpPr>
            <a:stCxn id="15" idx="3"/>
            <a:endCxn id="16" idx="1"/>
          </p:cNvCxnSpPr>
          <p:nvPr/>
        </p:nvCxnSpPr>
        <p:spPr>
          <a:xfrm flipV="1">
            <a:off x="6305772" y="2462417"/>
            <a:ext cx="223610" cy="386100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8930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Классификация по половозрастным группам. 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Классификация мяса по термическому состоянию.</a:t>
            </a: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Категории упитанности туш крупного рогатого скота.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" y="11430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ГОСТ 34120-2017 «Крупный рогатый скот для убоя. Говядина и телятина в тушах, полутушах и четвертинах. Технические условия»</a:t>
            </a:r>
            <a:endParaRPr kumimoji="0" lang="ru-RU" sz="1600" b="1" i="1" u="none" strike="noStrike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75260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/>
              <a:t>Молодняк крупного рогатого скота (КРС) </a:t>
            </a:r>
            <a:r>
              <a:rPr lang="ru-RU" sz="2000" i="1" dirty="0"/>
              <a:t>– бычок в возрасте </a:t>
            </a:r>
          </a:p>
          <a:p>
            <a:pPr algn="ctr"/>
            <a:r>
              <a:rPr lang="ru-RU" sz="2000" i="1" dirty="0"/>
              <a:t>от 8 месяцев до 2 лет;  бычок кастрат, телка и корова-первотелка в возрасте от 8 месяце до 3 лет. </a:t>
            </a:r>
          </a:p>
          <a:p>
            <a:pPr algn="ctr"/>
            <a:r>
              <a:rPr lang="ru-RU" sz="2000" b="1" i="1" dirty="0"/>
              <a:t>Корова-первотелка</a:t>
            </a:r>
            <a:r>
              <a:rPr lang="ru-RU" sz="2000" i="1" dirty="0"/>
              <a:t> – самка крупного рогатого скота, телившаяся один раз.</a:t>
            </a:r>
          </a:p>
          <a:p>
            <a:pPr algn="ctr"/>
            <a:r>
              <a:rPr lang="ru-RU" sz="2000" b="1" i="1" dirty="0"/>
              <a:t>Взрослый крупный рогатый скот </a:t>
            </a:r>
            <a:r>
              <a:rPr lang="ru-RU" sz="2000" i="1" dirty="0"/>
              <a:t>– коровы двух и более отелов,</a:t>
            </a:r>
          </a:p>
          <a:p>
            <a:pPr algn="ctr"/>
            <a:r>
              <a:rPr lang="ru-RU" sz="2000" i="1" dirty="0"/>
              <a:t> быки старше 2 лет.</a:t>
            </a:r>
          </a:p>
          <a:p>
            <a:pPr algn="ctr"/>
            <a:r>
              <a:rPr lang="ru-RU" sz="2000" b="1" i="1" dirty="0"/>
              <a:t>Теленок</a:t>
            </a:r>
            <a:r>
              <a:rPr lang="ru-RU" sz="2000" i="1" dirty="0"/>
              <a:t> – крупный рогатый скот независимо от пола в возрасте </a:t>
            </a:r>
          </a:p>
          <a:p>
            <a:pPr algn="ctr"/>
            <a:r>
              <a:rPr lang="ru-RU" sz="2000" i="1" dirty="0"/>
              <a:t>от 3 до 8 месяцев.</a:t>
            </a:r>
          </a:p>
          <a:p>
            <a:pPr algn="ctr"/>
            <a:endParaRPr lang="ru-RU" sz="2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19100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/>
              <a:t>Говядина от молодняка КРС   </a:t>
            </a:r>
            <a:r>
              <a:rPr lang="ru-RU" sz="2000" i="1" dirty="0"/>
              <a:t>– мясо, полученное в результате переработки молодняка крупного рогатого скота. </a:t>
            </a:r>
          </a:p>
          <a:p>
            <a:pPr algn="ctr"/>
            <a:r>
              <a:rPr lang="ru-RU" sz="2000" b="1" i="1" dirty="0"/>
              <a:t>Говядина от взрослого КРС</a:t>
            </a:r>
            <a:r>
              <a:rPr lang="ru-RU" sz="2000" i="1" dirty="0"/>
              <a:t> – мясо, полученное в результате переработки взрослого крупного рогатого скота.</a:t>
            </a:r>
          </a:p>
          <a:p>
            <a:pPr algn="ctr"/>
            <a:r>
              <a:rPr lang="ru-RU" sz="2000" b="1" i="1" dirty="0"/>
              <a:t>Молочная телятина </a:t>
            </a:r>
            <a:r>
              <a:rPr lang="ru-RU" sz="2000" i="1" dirty="0"/>
              <a:t>– мясо, полученное в результате переработки теленка-молочника независимо от пола в возрасте от 14 дней до 3 месяцев.</a:t>
            </a:r>
          </a:p>
          <a:p>
            <a:pPr algn="ctr"/>
            <a:r>
              <a:rPr lang="ru-RU" sz="2000" b="1" i="1" dirty="0"/>
              <a:t>Телятина</a:t>
            </a:r>
            <a:r>
              <a:rPr lang="ru-RU" sz="2000" i="1" dirty="0"/>
              <a:t> – мясо, полученное в результате переработки телят независимо от пола в возрасте от 3 до 8 месяцев.</a:t>
            </a:r>
          </a:p>
          <a:p>
            <a:pPr algn="ctr"/>
            <a:endParaRPr lang="ru-RU" sz="2000"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9762"/>
          </a:xfrm>
        </p:spPr>
        <p:txBody>
          <a:bodyPr>
            <a:normAutofit fontScale="90000"/>
          </a:bodyPr>
          <a:lstStyle/>
          <a:p>
            <a:r>
              <a:rPr lang="ru-RU" sz="2800" b="1" i="1" dirty="0">
                <a:solidFill>
                  <a:srgbClr val="003300"/>
                </a:solidFill>
              </a:rPr>
              <a:t>Классификация говядины и телятины по термическому состоянию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192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+mj-lt"/>
              </a:rPr>
              <a:t>По термическому состоянию говядину и телятину </a:t>
            </a:r>
          </a:p>
          <a:p>
            <a:pPr algn="ctr"/>
            <a:r>
              <a:rPr lang="ru-RU" sz="2400" b="1" i="1" dirty="0">
                <a:latin typeface="+mj-lt"/>
              </a:rPr>
              <a:t>подразделяют на:</a:t>
            </a:r>
          </a:p>
          <a:p>
            <a:pPr algn="ctr"/>
            <a:r>
              <a:rPr lang="ru-RU" sz="2400" i="1" dirty="0">
                <a:latin typeface="+mj-lt"/>
              </a:rPr>
              <a:t>-парную (не ниже 35 °</a:t>
            </a:r>
            <a:r>
              <a:rPr lang="en-US" sz="2400" i="1" dirty="0">
                <a:latin typeface="+mj-lt"/>
              </a:rPr>
              <a:t>C</a:t>
            </a:r>
            <a:r>
              <a:rPr lang="ru-RU" sz="2400" i="1" dirty="0">
                <a:latin typeface="+mj-lt"/>
              </a:rPr>
              <a:t>)</a:t>
            </a:r>
          </a:p>
          <a:p>
            <a:pPr algn="ctr"/>
            <a:r>
              <a:rPr lang="ru-RU" sz="2400" i="1" dirty="0">
                <a:latin typeface="+mj-lt"/>
              </a:rPr>
              <a:t>-охлажденную ( от 0 до 4 °</a:t>
            </a:r>
            <a:r>
              <a:rPr lang="en-US" sz="2400" i="1" dirty="0">
                <a:latin typeface="+mj-lt"/>
              </a:rPr>
              <a:t>C</a:t>
            </a:r>
            <a:r>
              <a:rPr lang="ru-RU" sz="2400" i="1" dirty="0">
                <a:latin typeface="+mj-lt"/>
              </a:rPr>
              <a:t>)</a:t>
            </a:r>
          </a:p>
          <a:p>
            <a:pPr algn="ctr"/>
            <a:r>
              <a:rPr lang="ru-RU" sz="2400" i="1" dirty="0">
                <a:latin typeface="+mj-lt"/>
              </a:rPr>
              <a:t>-замороженную (</a:t>
            </a:r>
            <a:r>
              <a:rPr lang="ru-RU" sz="2400" i="1" dirty="0">
                <a:latin typeface="+mj-lt"/>
                <a:cs typeface="Arial" pitchFamily="34" charset="0"/>
              </a:rPr>
              <a:t>-8 ⁰ </a:t>
            </a:r>
            <a:r>
              <a:rPr lang="en-US" sz="2400" i="1" dirty="0">
                <a:latin typeface="+mj-lt"/>
                <a:cs typeface="Arial" pitchFamily="34" charset="0"/>
              </a:rPr>
              <a:t>C</a:t>
            </a:r>
            <a:r>
              <a:rPr lang="ru-RU" sz="2400" i="1" dirty="0">
                <a:latin typeface="+mj-lt"/>
                <a:cs typeface="Arial" pitchFamily="34" charset="0"/>
              </a:rPr>
              <a:t> и ниже)</a:t>
            </a:r>
          </a:p>
        </p:txBody>
      </p:sp>
      <p:pic>
        <p:nvPicPr>
          <p:cNvPr id="5" name="Рисунок 4" descr="img_0679_11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352800"/>
            <a:ext cx="4936365" cy="3290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</TotalTime>
  <Words>3653</Words>
  <Application>Microsoft Office PowerPoint</Application>
  <PresentationFormat>Экран (4:3)</PresentationFormat>
  <Paragraphs>449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3" baseType="lpstr">
      <vt:lpstr>Arial</vt:lpstr>
      <vt:lpstr>Calibri</vt:lpstr>
      <vt:lpstr>Тема Office</vt:lpstr>
      <vt:lpstr>Курс лекций «Приемка, убой и первичная обработка скота и птицы»</vt:lpstr>
      <vt:lpstr> </vt:lpstr>
      <vt:lpstr>Презентация PowerPoint</vt:lpstr>
      <vt:lpstr>Предубойные загоны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говядины и телятины по термическому состоянию</vt:lpstr>
      <vt:lpstr>Презентация PowerPoint</vt:lpstr>
      <vt:lpstr>Характеристика форм и полномясности туш  молодняка крупного рогатого скота по классам </vt:lpstr>
      <vt:lpstr>Характеристика туш молодняка по подклассам </vt:lpstr>
      <vt:lpstr>Характеристика туш молодняка по подклассам </vt:lpstr>
      <vt:lpstr>Презентация PowerPoint</vt:lpstr>
      <vt:lpstr>Молочную телятину подразделяют на 1 и 2 категории</vt:lpstr>
      <vt:lpstr>Молочную телятину подразделяют на 1 и 2 категории</vt:lpstr>
      <vt:lpstr>Телятину подразделяют на 1 и 2 категории</vt:lpstr>
      <vt:lpstr>Телятину подразделяют на 1 и 2 категории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свинины по термическому состоянию</vt:lpstr>
      <vt:lpstr>Трихинеллез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Курс «Товароведение мясного сырья и продуктов убоя сельскохозяйственных животных и птицы»</dc:title>
  <dc:creator>НР</dc:creator>
  <cp:lastModifiedBy>Марина Васильева</cp:lastModifiedBy>
  <cp:revision>16</cp:revision>
  <dcterms:created xsi:type="dcterms:W3CDTF">2020-04-22T08:37:55Z</dcterms:created>
  <dcterms:modified xsi:type="dcterms:W3CDTF">2024-03-03T18:32:04Z</dcterms:modified>
</cp:coreProperties>
</file>