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21C98-CF9C-43D6-B8F3-74DF18A983A0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204D1D5-459B-4494-8CCB-6146FAC53B51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1</a:t>
          </a:r>
        </a:p>
      </dgm:t>
    </dgm:pt>
    <dgm:pt modelId="{5D3F65E9-E1E5-45EE-95AF-851D5DEE247C}" type="parTrans" cxnId="{2B6D93F0-BD2F-4B63-9780-BAE2926B3E71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D80D23E-C688-4840-97CF-5A0389614AAE}" type="sibTrans" cxnId="{2B6D93F0-BD2F-4B63-9780-BAE2926B3E71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723A721-0683-4ECD-AE6B-C4D59E83367D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2</a:t>
          </a:r>
        </a:p>
      </dgm:t>
    </dgm:pt>
    <dgm:pt modelId="{68927178-D98B-460F-8526-6EF4A37AE848}" type="parTrans" cxnId="{12BE7D54-E1E4-4DEF-824C-A5AE2809122E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5F2A4168-D52D-4D2C-9BD0-92C73B0AA40A}" type="sibTrans" cxnId="{12BE7D54-E1E4-4DEF-824C-A5AE2809122E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91A66AB8-231F-4DA7-A1EF-96D093991833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3</a:t>
          </a:r>
        </a:p>
      </dgm:t>
    </dgm:pt>
    <dgm:pt modelId="{7F2B54D8-DE94-443C-9276-4A3C67532B1B}" type="parTrans" cxnId="{22A82A12-E481-4882-814A-439E1AD26B55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2BEF1E42-0CA4-47BB-B6F8-AF82331ABE9B}" type="sibTrans" cxnId="{22A82A12-E481-4882-814A-439E1AD26B55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11CC908-F3C0-46B2-90FB-3DBDC4934DA1}">
      <dgm:prSet phldrT="[Текст]"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4</a:t>
          </a:r>
        </a:p>
      </dgm:t>
    </dgm:pt>
    <dgm:pt modelId="{804CF126-AE3A-4E89-B7B9-885F314ADD8E}" type="parTrans" cxnId="{6F9C1DBF-35A9-481F-AA71-3EFF40119A8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60B437C6-4FF1-4EE9-9185-053EDEA1DE33}" type="sibTrans" cxnId="{6F9C1DBF-35A9-481F-AA71-3EFF40119A8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C0265552-08DC-4A81-90A0-B501CDE0983D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маркировки туш крупного рогатого скота, свиней, овец и сельскохозяйственной птицы (куры, гуси) согласно требованиям ГОСТ и ТР ТС. Порядок нанесения оттисков клейм и штампов. </a:t>
          </a:r>
        </a:p>
      </dgm:t>
    </dgm:pt>
    <dgm:pt modelId="{141C7427-CAAD-4800-A2D3-DE315E54DFF3}" type="parTrans" cxnId="{2F5C8841-F2CB-4EDE-B082-C9B0C892E89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D5897D56-9C6B-463D-8E83-D0F89E64CC62}" type="sibTrans" cxnId="{2F5C8841-F2CB-4EDE-B082-C9B0C892E89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A189999-13D3-477A-B9AB-33B35EAA09F8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проведения органолептической оценки качества туш сельскохозяйственных животных и птицы. Требования к органолептическим параметрам мясного сырья.</a:t>
          </a:r>
        </a:p>
      </dgm:t>
    </dgm:pt>
    <dgm:pt modelId="{8056EC2A-7668-4978-A43C-90FC6CA98B26}" type="parTrans" cxnId="{F8EF2265-ECA0-4341-A13D-D626AB078FD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98A0322E-FA09-489B-8BDB-E9C3F4B08A49}" type="sibTrans" cxnId="{F8EF2265-ECA0-4341-A13D-D626AB078FD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161A1A20-D211-409F-BD03-9EA42BC065EC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субпродуктов. Органолептическая оценка качества субпродуктов.</a:t>
          </a:r>
        </a:p>
      </dgm:t>
    </dgm:pt>
    <dgm:pt modelId="{F7EC269B-1C23-4AB6-BB3E-E43A8EAFFE0A}" type="parTrans" cxnId="{593B7625-AF0C-48A9-A5B0-2CFD9AE9E73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BD1068D2-FD8E-4CBF-A1CA-457443E44331}" type="sibTrans" cxnId="{593B7625-AF0C-48A9-A5B0-2CFD9AE9E73F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871D995-8CA5-4C57-BEF0-67C145CA3F27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5</a:t>
          </a:r>
        </a:p>
      </dgm:t>
    </dgm:pt>
    <dgm:pt modelId="{F51B3217-89EC-4A25-8799-E38C818CFA19}" type="parTrans" cxnId="{B928753C-BA23-41F4-A4BB-74A2C5DA91CA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669C2736-02EA-4BAD-B7BD-0FB2D088A991}" type="sibTrans" cxnId="{B928753C-BA23-41F4-A4BB-74A2C5DA91CA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AF0CCA6-6821-4B42-AD8A-5C91918DC14B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яйца куриного пищевого. Маркировка яйца.</a:t>
          </a:r>
        </a:p>
      </dgm:t>
    </dgm:pt>
    <dgm:pt modelId="{C4105E2D-D9DF-48C9-8443-C63C40D8C2D0}" type="parTrans" cxnId="{9F401BCA-D068-4220-A718-BDCF3932C36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36A77DAA-C626-4B6D-A33A-D87FB36E35F4}" type="sibTrans" cxnId="{9F401BCA-D068-4220-A718-BDCF3932C368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1FA640FD-6558-4BBF-8696-363F7F4B7E92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6</a:t>
          </a:r>
        </a:p>
      </dgm:t>
    </dgm:pt>
    <dgm:pt modelId="{4B011A29-6C59-4426-BA3E-CB0C6BCDF100}" type="parTrans" cxnId="{E787A3A0-C93D-4EDB-871A-C1478F358B34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EE2CCF4C-7341-4108-BDE8-8BB94E5F3499}" type="sibTrans" cxnId="{E787A3A0-C93D-4EDB-871A-C1478F358B34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0F1AC07-863E-437C-8DF4-97CDC1B8DEF6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Прослеживаемость безопасности и качества мясного сырья на основе принципов системы HACCP (ХАССП) на предприятиях по убою и первичной переработке скота и птицы. </a:t>
          </a:r>
        </a:p>
      </dgm:t>
    </dgm:pt>
    <dgm:pt modelId="{7D401BEF-FEA4-4108-96AD-4F5EE12A4217}" type="parTrans" cxnId="{BC8C843A-1F0D-49B8-8314-28D7E95E8200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FA9AB0CA-5A4F-45C0-9B57-150D251CDD31}" type="sibTrans" cxnId="{BC8C843A-1F0D-49B8-8314-28D7E95E8200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2D1F3502-DA5B-49B6-9A80-CD30DB087DA2}">
      <dgm:prSet custT="1"/>
      <dgm:spPr/>
      <dgm:t>
        <a:bodyPr/>
        <a:lstStyle/>
        <a:p>
          <a:r>
            <a:rPr lang="ru-RU" sz="1800" b="1" i="1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Требования к категориям упитанности туш крупного рогатого скота, свиней, овец и сельскохозяйственной птицы (куры, гуси) согласно требованиям ГОСТ. Правила товарной оценки туш.</a:t>
          </a:r>
        </a:p>
      </dgm:t>
    </dgm:pt>
    <dgm:pt modelId="{22C60D70-0FFD-42E3-AF1D-7B8318E9CE48}" type="sibTrans" cxnId="{05289061-6026-4933-93E8-ECCC53D17B43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AB27BA19-9C44-4CC6-A2C1-DD5E2DA625E7}" type="parTrans" cxnId="{05289061-6026-4933-93E8-ECCC53D17B43}">
      <dgm:prSet/>
      <dgm:spPr/>
      <dgm:t>
        <a:bodyPr/>
        <a:lstStyle/>
        <a:p>
          <a:endParaRPr lang="ru-RU" sz="1800" b="1" i="1">
            <a:solidFill>
              <a:srgbClr val="003300"/>
            </a:solidFill>
            <a:latin typeface="Arial" pitchFamily="34" charset="0"/>
            <a:cs typeface="Arial" pitchFamily="34" charset="0"/>
          </a:endParaRPr>
        </a:p>
      </dgm:t>
    </dgm:pt>
    <dgm:pt modelId="{C1C82546-8AFC-4137-92B5-626EADAA893C}" type="pres">
      <dgm:prSet presAssocID="{1E321C98-CF9C-43D6-B8F3-74DF18A983A0}" presName="linearFlow" presStyleCnt="0">
        <dgm:presLayoutVars>
          <dgm:dir/>
          <dgm:animLvl val="lvl"/>
          <dgm:resizeHandles val="exact"/>
        </dgm:presLayoutVars>
      </dgm:prSet>
      <dgm:spPr/>
    </dgm:pt>
    <dgm:pt modelId="{8A0751CF-230D-43D8-82AD-461A4EC5E552}" type="pres">
      <dgm:prSet presAssocID="{D204D1D5-459B-4494-8CCB-6146FAC53B51}" presName="composite" presStyleCnt="0"/>
      <dgm:spPr/>
    </dgm:pt>
    <dgm:pt modelId="{3D77753D-0821-4B33-86B3-842420BFFDAE}" type="pres">
      <dgm:prSet presAssocID="{D204D1D5-459B-4494-8CCB-6146FAC53B51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53FAE79C-F1B9-48B2-AC1D-02C9187F960D}" type="pres">
      <dgm:prSet presAssocID="{D204D1D5-459B-4494-8CCB-6146FAC53B51}" presName="descendantText" presStyleLbl="alignAcc1" presStyleIdx="0" presStyleCnt="6" custScaleY="161172">
        <dgm:presLayoutVars>
          <dgm:bulletEnabled val="1"/>
        </dgm:presLayoutVars>
      </dgm:prSet>
      <dgm:spPr/>
    </dgm:pt>
    <dgm:pt modelId="{1EFA3201-2E9F-4C24-8578-48364792AE59}" type="pres">
      <dgm:prSet presAssocID="{3D80D23E-C688-4840-97CF-5A0389614AAE}" presName="sp" presStyleCnt="0"/>
      <dgm:spPr/>
    </dgm:pt>
    <dgm:pt modelId="{D8DF6E3E-A598-4941-80C9-0958658810C5}" type="pres">
      <dgm:prSet presAssocID="{3723A721-0683-4ECD-AE6B-C4D59E83367D}" presName="composite" presStyleCnt="0"/>
      <dgm:spPr/>
    </dgm:pt>
    <dgm:pt modelId="{9B14D8FF-AB9D-480F-9D91-B320ED27A849}" type="pres">
      <dgm:prSet presAssocID="{3723A721-0683-4ECD-AE6B-C4D59E83367D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26E35210-025F-44D6-950D-7D3D85DA83D4}" type="pres">
      <dgm:prSet presAssocID="{3723A721-0683-4ECD-AE6B-C4D59E83367D}" presName="descendantText" presStyleLbl="alignAcc1" presStyleIdx="1" presStyleCnt="6" custScaleY="151804">
        <dgm:presLayoutVars>
          <dgm:bulletEnabled val="1"/>
        </dgm:presLayoutVars>
      </dgm:prSet>
      <dgm:spPr/>
    </dgm:pt>
    <dgm:pt modelId="{450CBF7A-1C3E-4DC7-B926-B76ABF157BBF}" type="pres">
      <dgm:prSet presAssocID="{5F2A4168-D52D-4D2C-9BD0-92C73B0AA40A}" presName="sp" presStyleCnt="0"/>
      <dgm:spPr/>
    </dgm:pt>
    <dgm:pt modelId="{BD8410B5-7D5E-41E5-BA49-EE15855AC986}" type="pres">
      <dgm:prSet presAssocID="{91A66AB8-231F-4DA7-A1EF-96D093991833}" presName="composite" presStyleCnt="0"/>
      <dgm:spPr/>
    </dgm:pt>
    <dgm:pt modelId="{E51E61B9-72F6-4B38-9E95-6A217187BC91}" type="pres">
      <dgm:prSet presAssocID="{91A66AB8-231F-4DA7-A1EF-96D093991833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348D255B-D944-4A50-A0EF-31266389DE7F}" type="pres">
      <dgm:prSet presAssocID="{91A66AB8-231F-4DA7-A1EF-96D093991833}" presName="descendantText" presStyleLbl="alignAcc1" presStyleIdx="2" presStyleCnt="6" custScaleY="152556">
        <dgm:presLayoutVars>
          <dgm:bulletEnabled val="1"/>
        </dgm:presLayoutVars>
      </dgm:prSet>
      <dgm:spPr/>
    </dgm:pt>
    <dgm:pt modelId="{D832F146-C181-46AE-8112-74E9CE3DED09}" type="pres">
      <dgm:prSet presAssocID="{2BEF1E42-0CA4-47BB-B6F8-AF82331ABE9B}" presName="sp" presStyleCnt="0"/>
      <dgm:spPr/>
    </dgm:pt>
    <dgm:pt modelId="{EC84D31C-16B8-4C83-8F62-AC48207DF22A}" type="pres">
      <dgm:prSet presAssocID="{F11CC908-F3C0-46B2-90FB-3DBDC4934DA1}" presName="composite" presStyleCnt="0"/>
      <dgm:spPr/>
    </dgm:pt>
    <dgm:pt modelId="{5D02AB99-1C2E-4AB4-9940-5BC6BE7A8FA2}" type="pres">
      <dgm:prSet presAssocID="{F11CC908-F3C0-46B2-90FB-3DBDC4934DA1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403E5AD7-7433-448A-B3C3-78387532D539}" type="pres">
      <dgm:prSet presAssocID="{F11CC908-F3C0-46B2-90FB-3DBDC4934DA1}" presName="descendantText" presStyleLbl="alignAcc1" presStyleIdx="3" presStyleCnt="6">
        <dgm:presLayoutVars>
          <dgm:bulletEnabled val="1"/>
        </dgm:presLayoutVars>
      </dgm:prSet>
      <dgm:spPr/>
    </dgm:pt>
    <dgm:pt modelId="{4CD0F95F-0710-4FE2-B1ED-A79948C40049}" type="pres">
      <dgm:prSet presAssocID="{60B437C6-4FF1-4EE9-9185-053EDEA1DE33}" presName="sp" presStyleCnt="0"/>
      <dgm:spPr/>
    </dgm:pt>
    <dgm:pt modelId="{EC3A00C9-EE6B-4D96-B980-BAB933D26621}" type="pres">
      <dgm:prSet presAssocID="{F871D995-8CA5-4C57-BEF0-67C145CA3F27}" presName="composite" presStyleCnt="0"/>
      <dgm:spPr/>
    </dgm:pt>
    <dgm:pt modelId="{F88117F9-F6A6-49D0-B8EE-E4BBA3647274}" type="pres">
      <dgm:prSet presAssocID="{F871D995-8CA5-4C57-BEF0-67C145CA3F27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660ADFC2-36FA-46EA-BD31-360A2E9EE093}" type="pres">
      <dgm:prSet presAssocID="{F871D995-8CA5-4C57-BEF0-67C145CA3F27}" presName="descendantText" presStyleLbl="alignAcc1" presStyleIdx="4" presStyleCnt="6">
        <dgm:presLayoutVars>
          <dgm:bulletEnabled val="1"/>
        </dgm:presLayoutVars>
      </dgm:prSet>
      <dgm:spPr/>
    </dgm:pt>
    <dgm:pt modelId="{B1090B73-6BDC-4C58-9AAE-A20101763C25}" type="pres">
      <dgm:prSet presAssocID="{669C2736-02EA-4BAD-B7BD-0FB2D088A991}" presName="sp" presStyleCnt="0"/>
      <dgm:spPr/>
    </dgm:pt>
    <dgm:pt modelId="{CD2A747A-DD75-4F11-80A4-B95FB3DDBB4E}" type="pres">
      <dgm:prSet presAssocID="{1FA640FD-6558-4BBF-8696-363F7F4B7E92}" presName="composite" presStyleCnt="0"/>
      <dgm:spPr/>
    </dgm:pt>
    <dgm:pt modelId="{FC90F114-5A62-48BB-8D0C-23C6C4140C20}" type="pres">
      <dgm:prSet presAssocID="{1FA640FD-6558-4BBF-8696-363F7F4B7E92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292B0C6B-0DEE-4B5A-BCAA-004C2FCF6D20}" type="pres">
      <dgm:prSet presAssocID="{1FA640FD-6558-4BBF-8696-363F7F4B7E92}" presName="descendantText" presStyleLbl="alignAcc1" presStyleIdx="5" presStyleCnt="6" custScaleY="157384">
        <dgm:presLayoutVars>
          <dgm:bulletEnabled val="1"/>
        </dgm:presLayoutVars>
      </dgm:prSet>
      <dgm:spPr/>
    </dgm:pt>
  </dgm:ptLst>
  <dgm:cxnLst>
    <dgm:cxn modelId="{22A82A12-E481-4882-814A-439E1AD26B55}" srcId="{1E321C98-CF9C-43D6-B8F3-74DF18A983A0}" destId="{91A66AB8-231F-4DA7-A1EF-96D093991833}" srcOrd="2" destOrd="0" parTransId="{7F2B54D8-DE94-443C-9276-4A3C67532B1B}" sibTransId="{2BEF1E42-0CA4-47BB-B6F8-AF82331ABE9B}"/>
    <dgm:cxn modelId="{5A8CF017-7AE6-4793-BA86-3428AD5274D4}" type="presOf" srcId="{C0265552-08DC-4A81-90A0-B501CDE0983D}" destId="{26E35210-025F-44D6-950D-7D3D85DA83D4}" srcOrd="0" destOrd="0" presId="urn:microsoft.com/office/officeart/2005/8/layout/chevron2"/>
    <dgm:cxn modelId="{593B7625-AF0C-48A9-A5B0-2CFD9AE9E73F}" srcId="{F11CC908-F3C0-46B2-90FB-3DBDC4934DA1}" destId="{161A1A20-D211-409F-BD03-9EA42BC065EC}" srcOrd="0" destOrd="0" parTransId="{F7EC269B-1C23-4AB6-BB3E-E43A8EAFFE0A}" sibTransId="{BD1068D2-FD8E-4CBF-A1CA-457443E44331}"/>
    <dgm:cxn modelId="{BC8C843A-1F0D-49B8-8314-28D7E95E8200}" srcId="{1FA640FD-6558-4BBF-8696-363F7F4B7E92}" destId="{F0F1AC07-863E-437C-8DF4-97CDC1B8DEF6}" srcOrd="0" destOrd="0" parTransId="{7D401BEF-FEA4-4108-96AD-4F5EE12A4217}" sibTransId="{FA9AB0CA-5A4F-45C0-9B57-150D251CDD31}"/>
    <dgm:cxn modelId="{B928753C-BA23-41F4-A4BB-74A2C5DA91CA}" srcId="{1E321C98-CF9C-43D6-B8F3-74DF18A983A0}" destId="{F871D995-8CA5-4C57-BEF0-67C145CA3F27}" srcOrd="4" destOrd="0" parTransId="{F51B3217-89EC-4A25-8799-E38C818CFA19}" sibTransId="{669C2736-02EA-4BAD-B7BD-0FB2D088A991}"/>
    <dgm:cxn modelId="{3C413640-A1D2-4B19-B2F4-09285F7FE84C}" type="presOf" srcId="{EAF0CCA6-6821-4B42-AD8A-5C91918DC14B}" destId="{660ADFC2-36FA-46EA-BD31-360A2E9EE093}" srcOrd="0" destOrd="0" presId="urn:microsoft.com/office/officeart/2005/8/layout/chevron2"/>
    <dgm:cxn modelId="{B9BECF60-AB5C-4B7D-9724-0B0497003631}" type="presOf" srcId="{D204D1D5-459B-4494-8CCB-6146FAC53B51}" destId="{3D77753D-0821-4B33-86B3-842420BFFDAE}" srcOrd="0" destOrd="0" presId="urn:microsoft.com/office/officeart/2005/8/layout/chevron2"/>
    <dgm:cxn modelId="{A6AF2461-9FD0-48BD-B2C0-92137561B7D7}" type="presOf" srcId="{2D1F3502-DA5B-49B6-9A80-CD30DB087DA2}" destId="{53FAE79C-F1B9-48B2-AC1D-02C9187F960D}" srcOrd="0" destOrd="0" presId="urn:microsoft.com/office/officeart/2005/8/layout/chevron2"/>
    <dgm:cxn modelId="{2F5C8841-F2CB-4EDE-B082-C9B0C892E898}" srcId="{3723A721-0683-4ECD-AE6B-C4D59E83367D}" destId="{C0265552-08DC-4A81-90A0-B501CDE0983D}" srcOrd="0" destOrd="0" parTransId="{141C7427-CAAD-4800-A2D3-DE315E54DFF3}" sibTransId="{D5897D56-9C6B-463D-8E83-D0F89E64CC62}"/>
    <dgm:cxn modelId="{05289061-6026-4933-93E8-ECCC53D17B43}" srcId="{D204D1D5-459B-4494-8CCB-6146FAC53B51}" destId="{2D1F3502-DA5B-49B6-9A80-CD30DB087DA2}" srcOrd="0" destOrd="0" parTransId="{AB27BA19-9C44-4CC6-A2C1-DD5E2DA625E7}" sibTransId="{22C60D70-0FFD-42E3-AF1D-7B8318E9CE48}"/>
    <dgm:cxn modelId="{F8EF2265-ECA0-4341-A13D-D626AB078FDF}" srcId="{91A66AB8-231F-4DA7-A1EF-96D093991833}" destId="{EA189999-13D3-477A-B9AB-33B35EAA09F8}" srcOrd="0" destOrd="0" parTransId="{8056EC2A-7668-4978-A43C-90FC6CA98B26}" sibTransId="{98A0322E-FA09-489B-8BDB-E9C3F4B08A49}"/>
    <dgm:cxn modelId="{6C126845-6A73-47D2-A437-DE05D5F9231E}" type="presOf" srcId="{F11CC908-F3C0-46B2-90FB-3DBDC4934DA1}" destId="{5D02AB99-1C2E-4AB4-9940-5BC6BE7A8FA2}" srcOrd="0" destOrd="0" presId="urn:microsoft.com/office/officeart/2005/8/layout/chevron2"/>
    <dgm:cxn modelId="{80D6E04D-B37C-4351-BB55-48E53941EE9C}" type="presOf" srcId="{EA189999-13D3-477A-B9AB-33B35EAA09F8}" destId="{348D255B-D944-4A50-A0EF-31266389DE7F}" srcOrd="0" destOrd="0" presId="urn:microsoft.com/office/officeart/2005/8/layout/chevron2"/>
    <dgm:cxn modelId="{96160550-AC9A-486C-BB4F-FA7912269A12}" type="presOf" srcId="{1FA640FD-6558-4BBF-8696-363F7F4B7E92}" destId="{FC90F114-5A62-48BB-8D0C-23C6C4140C20}" srcOrd="0" destOrd="0" presId="urn:microsoft.com/office/officeart/2005/8/layout/chevron2"/>
    <dgm:cxn modelId="{12BE7D54-E1E4-4DEF-824C-A5AE2809122E}" srcId="{1E321C98-CF9C-43D6-B8F3-74DF18A983A0}" destId="{3723A721-0683-4ECD-AE6B-C4D59E83367D}" srcOrd="1" destOrd="0" parTransId="{68927178-D98B-460F-8526-6EF4A37AE848}" sibTransId="{5F2A4168-D52D-4D2C-9BD0-92C73B0AA40A}"/>
    <dgm:cxn modelId="{F326628B-9282-4305-86F2-EEEDB2088B43}" type="presOf" srcId="{F871D995-8CA5-4C57-BEF0-67C145CA3F27}" destId="{F88117F9-F6A6-49D0-B8EE-E4BBA3647274}" srcOrd="0" destOrd="0" presId="urn:microsoft.com/office/officeart/2005/8/layout/chevron2"/>
    <dgm:cxn modelId="{F82AB78D-1765-4C2E-ACAD-8BA5A5602B6A}" type="presOf" srcId="{F0F1AC07-863E-437C-8DF4-97CDC1B8DEF6}" destId="{292B0C6B-0DEE-4B5A-BCAA-004C2FCF6D20}" srcOrd="0" destOrd="0" presId="urn:microsoft.com/office/officeart/2005/8/layout/chevron2"/>
    <dgm:cxn modelId="{690B519B-8480-465D-B4A8-403446BBD204}" type="presOf" srcId="{3723A721-0683-4ECD-AE6B-C4D59E83367D}" destId="{9B14D8FF-AB9D-480F-9D91-B320ED27A849}" srcOrd="0" destOrd="0" presId="urn:microsoft.com/office/officeart/2005/8/layout/chevron2"/>
    <dgm:cxn modelId="{E787A3A0-C93D-4EDB-871A-C1478F358B34}" srcId="{1E321C98-CF9C-43D6-B8F3-74DF18A983A0}" destId="{1FA640FD-6558-4BBF-8696-363F7F4B7E92}" srcOrd="5" destOrd="0" parTransId="{4B011A29-6C59-4426-BA3E-CB0C6BCDF100}" sibTransId="{EE2CCF4C-7341-4108-BDE8-8BB94E5F3499}"/>
    <dgm:cxn modelId="{0A428FB1-1211-4FA1-8446-AE1DD38F9C05}" type="presOf" srcId="{161A1A20-D211-409F-BD03-9EA42BC065EC}" destId="{403E5AD7-7433-448A-B3C3-78387532D539}" srcOrd="0" destOrd="0" presId="urn:microsoft.com/office/officeart/2005/8/layout/chevron2"/>
    <dgm:cxn modelId="{D69B32B3-9653-44D6-815F-277672E87B06}" type="presOf" srcId="{1E321C98-CF9C-43D6-B8F3-74DF18A983A0}" destId="{C1C82546-8AFC-4137-92B5-626EADAA893C}" srcOrd="0" destOrd="0" presId="urn:microsoft.com/office/officeart/2005/8/layout/chevron2"/>
    <dgm:cxn modelId="{6F9C1DBF-35A9-481F-AA71-3EFF40119A88}" srcId="{1E321C98-CF9C-43D6-B8F3-74DF18A983A0}" destId="{F11CC908-F3C0-46B2-90FB-3DBDC4934DA1}" srcOrd="3" destOrd="0" parTransId="{804CF126-AE3A-4E89-B7B9-885F314ADD8E}" sibTransId="{60B437C6-4FF1-4EE9-9185-053EDEA1DE33}"/>
    <dgm:cxn modelId="{9F401BCA-D068-4220-A718-BDCF3932C368}" srcId="{F871D995-8CA5-4C57-BEF0-67C145CA3F27}" destId="{EAF0CCA6-6821-4B42-AD8A-5C91918DC14B}" srcOrd="0" destOrd="0" parTransId="{C4105E2D-D9DF-48C9-8443-C63C40D8C2D0}" sibTransId="{36A77DAA-C626-4B6D-A33A-D87FB36E35F4}"/>
    <dgm:cxn modelId="{2B6D93F0-BD2F-4B63-9780-BAE2926B3E71}" srcId="{1E321C98-CF9C-43D6-B8F3-74DF18A983A0}" destId="{D204D1D5-459B-4494-8CCB-6146FAC53B51}" srcOrd="0" destOrd="0" parTransId="{5D3F65E9-E1E5-45EE-95AF-851D5DEE247C}" sibTransId="{3D80D23E-C688-4840-97CF-5A0389614AAE}"/>
    <dgm:cxn modelId="{B8D336FE-BE85-4182-AA42-BD691A13C3D4}" type="presOf" srcId="{91A66AB8-231F-4DA7-A1EF-96D093991833}" destId="{E51E61B9-72F6-4B38-9E95-6A217187BC91}" srcOrd="0" destOrd="0" presId="urn:microsoft.com/office/officeart/2005/8/layout/chevron2"/>
    <dgm:cxn modelId="{70955483-E2CC-40B9-BD47-D824C82B6F2D}" type="presParOf" srcId="{C1C82546-8AFC-4137-92B5-626EADAA893C}" destId="{8A0751CF-230D-43D8-82AD-461A4EC5E552}" srcOrd="0" destOrd="0" presId="urn:microsoft.com/office/officeart/2005/8/layout/chevron2"/>
    <dgm:cxn modelId="{C9D8F0E9-9E2B-4DE6-B024-ADDDEBD97E7D}" type="presParOf" srcId="{8A0751CF-230D-43D8-82AD-461A4EC5E552}" destId="{3D77753D-0821-4B33-86B3-842420BFFDAE}" srcOrd="0" destOrd="0" presId="urn:microsoft.com/office/officeart/2005/8/layout/chevron2"/>
    <dgm:cxn modelId="{C29FE80B-C58E-4E50-A345-22E5F5B91D9B}" type="presParOf" srcId="{8A0751CF-230D-43D8-82AD-461A4EC5E552}" destId="{53FAE79C-F1B9-48B2-AC1D-02C9187F960D}" srcOrd="1" destOrd="0" presId="urn:microsoft.com/office/officeart/2005/8/layout/chevron2"/>
    <dgm:cxn modelId="{D9EA013B-DD38-43E6-B521-20DE0AB1250D}" type="presParOf" srcId="{C1C82546-8AFC-4137-92B5-626EADAA893C}" destId="{1EFA3201-2E9F-4C24-8578-48364792AE59}" srcOrd="1" destOrd="0" presId="urn:microsoft.com/office/officeart/2005/8/layout/chevron2"/>
    <dgm:cxn modelId="{17EEC1D1-7A14-4030-B971-BF0FE01BFB8E}" type="presParOf" srcId="{C1C82546-8AFC-4137-92B5-626EADAA893C}" destId="{D8DF6E3E-A598-4941-80C9-0958658810C5}" srcOrd="2" destOrd="0" presId="urn:microsoft.com/office/officeart/2005/8/layout/chevron2"/>
    <dgm:cxn modelId="{E79BDD98-E646-444F-9280-924EA179E77B}" type="presParOf" srcId="{D8DF6E3E-A598-4941-80C9-0958658810C5}" destId="{9B14D8FF-AB9D-480F-9D91-B320ED27A849}" srcOrd="0" destOrd="0" presId="urn:microsoft.com/office/officeart/2005/8/layout/chevron2"/>
    <dgm:cxn modelId="{81BDC248-9828-44BA-9F02-47B3AD42A366}" type="presParOf" srcId="{D8DF6E3E-A598-4941-80C9-0958658810C5}" destId="{26E35210-025F-44D6-950D-7D3D85DA83D4}" srcOrd="1" destOrd="0" presId="urn:microsoft.com/office/officeart/2005/8/layout/chevron2"/>
    <dgm:cxn modelId="{02AB3DB1-21C3-4247-98D9-EB4EB59E1F2C}" type="presParOf" srcId="{C1C82546-8AFC-4137-92B5-626EADAA893C}" destId="{450CBF7A-1C3E-4DC7-B926-B76ABF157BBF}" srcOrd="3" destOrd="0" presId="urn:microsoft.com/office/officeart/2005/8/layout/chevron2"/>
    <dgm:cxn modelId="{A053FF89-3F67-4291-99F8-41E7F0B4721A}" type="presParOf" srcId="{C1C82546-8AFC-4137-92B5-626EADAA893C}" destId="{BD8410B5-7D5E-41E5-BA49-EE15855AC986}" srcOrd="4" destOrd="0" presId="urn:microsoft.com/office/officeart/2005/8/layout/chevron2"/>
    <dgm:cxn modelId="{437031F5-5950-4B62-AF95-695063349F4C}" type="presParOf" srcId="{BD8410B5-7D5E-41E5-BA49-EE15855AC986}" destId="{E51E61B9-72F6-4B38-9E95-6A217187BC91}" srcOrd="0" destOrd="0" presId="urn:microsoft.com/office/officeart/2005/8/layout/chevron2"/>
    <dgm:cxn modelId="{8EC2F04C-1108-43C2-8DFB-5FB3079B59D9}" type="presParOf" srcId="{BD8410B5-7D5E-41E5-BA49-EE15855AC986}" destId="{348D255B-D944-4A50-A0EF-31266389DE7F}" srcOrd="1" destOrd="0" presId="urn:microsoft.com/office/officeart/2005/8/layout/chevron2"/>
    <dgm:cxn modelId="{681C8D8F-AC9D-443A-A47E-EB55038213CB}" type="presParOf" srcId="{C1C82546-8AFC-4137-92B5-626EADAA893C}" destId="{D832F146-C181-46AE-8112-74E9CE3DED09}" srcOrd="5" destOrd="0" presId="urn:microsoft.com/office/officeart/2005/8/layout/chevron2"/>
    <dgm:cxn modelId="{1EBE26F7-F148-4FB0-AC56-0289261FC9CE}" type="presParOf" srcId="{C1C82546-8AFC-4137-92B5-626EADAA893C}" destId="{EC84D31C-16B8-4C83-8F62-AC48207DF22A}" srcOrd="6" destOrd="0" presId="urn:microsoft.com/office/officeart/2005/8/layout/chevron2"/>
    <dgm:cxn modelId="{E0584358-4013-4BE8-92C8-C35D363A79A5}" type="presParOf" srcId="{EC84D31C-16B8-4C83-8F62-AC48207DF22A}" destId="{5D02AB99-1C2E-4AB4-9940-5BC6BE7A8FA2}" srcOrd="0" destOrd="0" presId="urn:microsoft.com/office/officeart/2005/8/layout/chevron2"/>
    <dgm:cxn modelId="{A482BBDC-26E7-401D-BC32-202FF0F24332}" type="presParOf" srcId="{EC84D31C-16B8-4C83-8F62-AC48207DF22A}" destId="{403E5AD7-7433-448A-B3C3-78387532D539}" srcOrd="1" destOrd="0" presId="urn:microsoft.com/office/officeart/2005/8/layout/chevron2"/>
    <dgm:cxn modelId="{51B98D16-729F-438C-9A30-E827EACDE109}" type="presParOf" srcId="{C1C82546-8AFC-4137-92B5-626EADAA893C}" destId="{4CD0F95F-0710-4FE2-B1ED-A79948C40049}" srcOrd="7" destOrd="0" presId="urn:microsoft.com/office/officeart/2005/8/layout/chevron2"/>
    <dgm:cxn modelId="{AA5A99D8-3F6C-47B0-BB85-F19E688CB88F}" type="presParOf" srcId="{C1C82546-8AFC-4137-92B5-626EADAA893C}" destId="{EC3A00C9-EE6B-4D96-B980-BAB933D26621}" srcOrd="8" destOrd="0" presId="urn:microsoft.com/office/officeart/2005/8/layout/chevron2"/>
    <dgm:cxn modelId="{FBE42A04-CDEE-4D67-BB7E-424BF970EBE2}" type="presParOf" srcId="{EC3A00C9-EE6B-4D96-B980-BAB933D26621}" destId="{F88117F9-F6A6-49D0-B8EE-E4BBA3647274}" srcOrd="0" destOrd="0" presId="urn:microsoft.com/office/officeart/2005/8/layout/chevron2"/>
    <dgm:cxn modelId="{53C4AB59-4BEF-41A6-BF00-34CA859AA583}" type="presParOf" srcId="{EC3A00C9-EE6B-4D96-B980-BAB933D26621}" destId="{660ADFC2-36FA-46EA-BD31-360A2E9EE093}" srcOrd="1" destOrd="0" presId="urn:microsoft.com/office/officeart/2005/8/layout/chevron2"/>
    <dgm:cxn modelId="{0BD3B646-0345-478C-BF0D-4B431E21F2F5}" type="presParOf" srcId="{C1C82546-8AFC-4137-92B5-626EADAA893C}" destId="{B1090B73-6BDC-4C58-9AAE-A20101763C25}" srcOrd="9" destOrd="0" presId="urn:microsoft.com/office/officeart/2005/8/layout/chevron2"/>
    <dgm:cxn modelId="{43CF408B-0157-4EBD-A34E-83C9F524FA3A}" type="presParOf" srcId="{C1C82546-8AFC-4137-92B5-626EADAA893C}" destId="{CD2A747A-DD75-4F11-80A4-B95FB3DDBB4E}" srcOrd="10" destOrd="0" presId="urn:microsoft.com/office/officeart/2005/8/layout/chevron2"/>
    <dgm:cxn modelId="{8304AF87-0CFA-4C67-BD8D-E37DADB3BB62}" type="presParOf" srcId="{CD2A747A-DD75-4F11-80A4-B95FB3DDBB4E}" destId="{FC90F114-5A62-48BB-8D0C-23C6C4140C20}" srcOrd="0" destOrd="0" presId="urn:microsoft.com/office/officeart/2005/8/layout/chevron2"/>
    <dgm:cxn modelId="{08BD4CE4-76EF-40ED-9620-87DC0E250793}" type="presParOf" srcId="{CD2A747A-DD75-4F11-80A4-B95FB3DDBB4E}" destId="{292B0C6B-0DEE-4B5A-BCAA-004C2FCF6D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753D-0821-4B33-86B3-842420BFFDAE}">
      <dsp:nvSpPr>
        <dsp:cNvPr id="0" name=""/>
        <dsp:cNvSpPr/>
      </dsp:nvSpPr>
      <dsp:spPr>
        <a:xfrm rot="5400000">
          <a:off x="-154739" y="414443"/>
          <a:ext cx="1031598" cy="7221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1</a:t>
          </a:r>
        </a:p>
      </dsp:txBody>
      <dsp:txXfrm rot="-5400000">
        <a:off x="1" y="620762"/>
        <a:ext cx="722118" cy="309480"/>
      </dsp:txXfrm>
    </dsp:sp>
    <dsp:sp modelId="{53FAE79C-F1B9-48B2-AC1D-02C9187F960D}">
      <dsp:nvSpPr>
        <dsp:cNvPr id="0" name=""/>
        <dsp:cNvSpPr/>
      </dsp:nvSpPr>
      <dsp:spPr>
        <a:xfrm rot="5400000">
          <a:off x="4202198" y="-3425467"/>
          <a:ext cx="1080720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Требования к категориям упитанности туш крупного рогатого скота, свиней, овец и сельскохозяйственной птицы (куры, гуси) согласно требованиям ГОСТ. Правила товарной оценки туш.</a:t>
          </a:r>
        </a:p>
      </dsp:txBody>
      <dsp:txXfrm rot="-5400000">
        <a:off x="722118" y="107369"/>
        <a:ext cx="7988125" cy="975208"/>
      </dsp:txXfrm>
    </dsp:sp>
    <dsp:sp modelId="{9B14D8FF-AB9D-480F-9D91-B320ED27A849}">
      <dsp:nvSpPr>
        <dsp:cNvPr id="0" name=""/>
        <dsp:cNvSpPr/>
      </dsp:nvSpPr>
      <dsp:spPr>
        <a:xfrm rot="5400000">
          <a:off x="-154739" y="1536367"/>
          <a:ext cx="1031598" cy="722118"/>
        </a:xfrm>
        <a:prstGeom prst="chevron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rnd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2</a:t>
          </a:r>
        </a:p>
      </dsp:txBody>
      <dsp:txXfrm rot="-5400000">
        <a:off x="1" y="1742686"/>
        <a:ext cx="722118" cy="309480"/>
      </dsp:txXfrm>
    </dsp:sp>
    <dsp:sp modelId="{26E35210-025F-44D6-950D-7D3D85DA83D4}">
      <dsp:nvSpPr>
        <dsp:cNvPr id="0" name=""/>
        <dsp:cNvSpPr/>
      </dsp:nvSpPr>
      <dsp:spPr>
        <a:xfrm rot="5400000">
          <a:off x="4233606" y="-2303542"/>
          <a:ext cx="1017904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2250053"/>
              <a:satOff val="-3376"/>
              <a:lumOff val="-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маркировки туш крупного рогатого скота, свиней, овец и сельскохозяйственной птицы (куры, гуси) согласно требованиям ГОСТ и ТР ТС. Порядок нанесения оттисков клейм и штампов. </a:t>
          </a:r>
        </a:p>
      </dsp:txBody>
      <dsp:txXfrm rot="-5400000">
        <a:off x="722118" y="1257636"/>
        <a:ext cx="7991191" cy="918524"/>
      </dsp:txXfrm>
    </dsp:sp>
    <dsp:sp modelId="{E51E61B9-72F6-4B38-9E95-6A217187BC91}">
      <dsp:nvSpPr>
        <dsp:cNvPr id="0" name=""/>
        <dsp:cNvSpPr/>
      </dsp:nvSpPr>
      <dsp:spPr>
        <a:xfrm rot="5400000">
          <a:off x="-154739" y="2660813"/>
          <a:ext cx="1031598" cy="722118"/>
        </a:xfrm>
        <a:prstGeom prst="chevron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rnd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3</a:t>
          </a:r>
        </a:p>
      </dsp:txBody>
      <dsp:txXfrm rot="-5400000">
        <a:off x="1" y="2867132"/>
        <a:ext cx="722118" cy="309480"/>
      </dsp:txXfrm>
    </dsp:sp>
    <dsp:sp modelId="{348D255B-D944-4A50-A0EF-31266389DE7F}">
      <dsp:nvSpPr>
        <dsp:cNvPr id="0" name=""/>
        <dsp:cNvSpPr/>
      </dsp:nvSpPr>
      <dsp:spPr>
        <a:xfrm rot="5400000">
          <a:off x="4231085" y="-1179097"/>
          <a:ext cx="1022947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4500106"/>
              <a:satOff val="-6752"/>
              <a:lumOff val="-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Правила проведения органолептической оценки качества туш сельскохозяйственных животных и птицы. Требования к органолептическим параметрам мясного сырья.</a:t>
          </a:r>
        </a:p>
      </dsp:txBody>
      <dsp:txXfrm rot="-5400000">
        <a:off x="722118" y="2379806"/>
        <a:ext cx="7990945" cy="923075"/>
      </dsp:txXfrm>
    </dsp:sp>
    <dsp:sp modelId="{5D02AB99-1C2E-4AB4-9940-5BC6BE7A8FA2}">
      <dsp:nvSpPr>
        <dsp:cNvPr id="0" name=""/>
        <dsp:cNvSpPr/>
      </dsp:nvSpPr>
      <dsp:spPr>
        <a:xfrm rot="5400000">
          <a:off x="-154739" y="3609054"/>
          <a:ext cx="1031598" cy="722118"/>
        </a:xfrm>
        <a:prstGeom prst="chevron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rnd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4</a:t>
          </a:r>
        </a:p>
      </dsp:txBody>
      <dsp:txXfrm rot="-5400000">
        <a:off x="1" y="3815373"/>
        <a:ext cx="722118" cy="309480"/>
      </dsp:txXfrm>
    </dsp:sp>
    <dsp:sp modelId="{403E5AD7-7433-448A-B3C3-78387532D539}">
      <dsp:nvSpPr>
        <dsp:cNvPr id="0" name=""/>
        <dsp:cNvSpPr/>
      </dsp:nvSpPr>
      <dsp:spPr>
        <a:xfrm rot="5400000">
          <a:off x="4407289" y="-230855"/>
          <a:ext cx="670538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6750158"/>
              <a:satOff val="-10128"/>
              <a:lumOff val="-1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субпродуктов. Органолептическая оценка качества субпродуктов.</a:t>
          </a:r>
        </a:p>
      </dsp:txBody>
      <dsp:txXfrm rot="-5400000">
        <a:off x="722118" y="3487049"/>
        <a:ext cx="8008148" cy="605072"/>
      </dsp:txXfrm>
    </dsp:sp>
    <dsp:sp modelId="{F88117F9-F6A6-49D0-B8EE-E4BBA3647274}">
      <dsp:nvSpPr>
        <dsp:cNvPr id="0" name=""/>
        <dsp:cNvSpPr/>
      </dsp:nvSpPr>
      <dsp:spPr>
        <a:xfrm rot="5400000">
          <a:off x="-154739" y="4557296"/>
          <a:ext cx="1031598" cy="722118"/>
        </a:xfrm>
        <a:prstGeom prst="chevron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rnd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5</a:t>
          </a:r>
        </a:p>
      </dsp:txBody>
      <dsp:txXfrm rot="-5400000">
        <a:off x="1" y="4763615"/>
        <a:ext cx="722118" cy="309480"/>
      </dsp:txXfrm>
    </dsp:sp>
    <dsp:sp modelId="{660ADFC2-36FA-46EA-BD31-360A2E9EE093}">
      <dsp:nvSpPr>
        <dsp:cNvPr id="0" name=""/>
        <dsp:cNvSpPr/>
      </dsp:nvSpPr>
      <dsp:spPr>
        <a:xfrm rot="5400000">
          <a:off x="4407289" y="717385"/>
          <a:ext cx="670538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9000211"/>
              <a:satOff val="-13504"/>
              <a:lumOff val="-2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Классификация и категорийность яйца куриного пищевого. Маркировка яйца.</a:t>
          </a:r>
        </a:p>
      </dsp:txBody>
      <dsp:txXfrm rot="-5400000">
        <a:off x="722118" y="4435290"/>
        <a:ext cx="8008148" cy="605072"/>
      </dsp:txXfrm>
    </dsp:sp>
    <dsp:sp modelId="{FC90F114-5A62-48BB-8D0C-23C6C4140C20}">
      <dsp:nvSpPr>
        <dsp:cNvPr id="0" name=""/>
        <dsp:cNvSpPr/>
      </dsp:nvSpPr>
      <dsp:spPr>
        <a:xfrm rot="5400000">
          <a:off x="-154739" y="5697928"/>
          <a:ext cx="1031598" cy="722118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rnd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6</a:t>
          </a:r>
        </a:p>
      </dsp:txBody>
      <dsp:txXfrm rot="-5400000">
        <a:off x="1" y="5904247"/>
        <a:ext cx="722118" cy="309480"/>
      </dsp:txXfrm>
    </dsp:sp>
    <dsp:sp modelId="{292B0C6B-0DEE-4B5A-BCAA-004C2FCF6D20}">
      <dsp:nvSpPr>
        <dsp:cNvPr id="0" name=""/>
        <dsp:cNvSpPr/>
      </dsp:nvSpPr>
      <dsp:spPr>
        <a:xfrm rot="5400000">
          <a:off x="4214898" y="1858017"/>
          <a:ext cx="1055320" cy="80408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>
              <a:solidFill>
                <a:srgbClr val="003300"/>
              </a:solidFill>
              <a:latin typeface="Arial" pitchFamily="34" charset="0"/>
              <a:cs typeface="Arial" pitchFamily="34" charset="0"/>
            </a:rPr>
            <a:t>Прослеживаемость безопасности и качества мясного сырья на основе принципов системы HACCP (ХАССП) на предприятиях по убою и первичной переработке скота и птицы. </a:t>
          </a:r>
        </a:p>
      </dsp:txBody>
      <dsp:txXfrm rot="-5400000">
        <a:off x="722118" y="5402313"/>
        <a:ext cx="7989365" cy="952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ЖГСХА.jpg"/>
          <p:cNvPicPr>
            <a:picLocks noChangeAspect="1"/>
          </p:cNvPicPr>
          <p:nvPr/>
        </p:nvPicPr>
        <p:blipFill>
          <a:blip r:embed="rId2" cstate="print"/>
          <a:srcRect l="16252"/>
          <a:stretch>
            <a:fillRect/>
          </a:stretch>
        </p:blipFill>
        <p:spPr>
          <a:xfrm>
            <a:off x="-1" y="0"/>
            <a:ext cx="1752601" cy="12351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5200" y="4724400"/>
            <a:ext cx="541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3300"/>
                </a:solidFill>
              </a:rPr>
              <a:t>Разработчик: канд. с.-х. наук, доцент кафедры технологии переработки продукции животноводства</a:t>
            </a:r>
          </a:p>
          <a:p>
            <a:pPr algn="ctr"/>
            <a:r>
              <a:rPr lang="ru-RU" sz="2000" b="1" dirty="0">
                <a:solidFill>
                  <a:srgbClr val="003300"/>
                </a:solidFill>
              </a:rPr>
              <a:t>Васильева Марина Ивановна</a:t>
            </a:r>
          </a:p>
        </p:txBody>
      </p:sp>
      <p:pic>
        <p:nvPicPr>
          <p:cNvPr id="1026" name="Picture 2" descr="C:\Users\НР\Desktop\УФСИН\фото\туши\IMG-361e866c07ad1058cf69449ebbdb717e-V.jpg"/>
          <p:cNvPicPr>
            <a:picLocks noChangeAspect="1" noChangeArrowheads="1"/>
          </p:cNvPicPr>
          <p:nvPr/>
        </p:nvPicPr>
        <p:blipFill>
          <a:blip r:embed="rId3" cstate="print"/>
          <a:srcRect r="-412" b="13580"/>
          <a:stretch>
            <a:fillRect/>
          </a:stretch>
        </p:blipFill>
        <p:spPr bwMode="auto">
          <a:xfrm>
            <a:off x="381000" y="3352800"/>
            <a:ext cx="3054532" cy="350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345EE02-0BD6-46AC-9DE1-5BFDEF04130A}"/>
              </a:ext>
            </a:extLst>
          </p:cNvPr>
          <p:cNvSpPr/>
          <p:nvPr/>
        </p:nvSpPr>
        <p:spPr>
          <a:xfrm>
            <a:off x="1143000" y="0"/>
            <a:ext cx="8001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cap="all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Федеральное государственное бюджетное образовательное учреждение высшего образования </a:t>
            </a:r>
            <a:br>
              <a:rPr lang="ru-RU" b="1" i="1" cap="all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i="1" cap="all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Удмуртский государственный Аграрный университет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B8DB07BB-B8CF-4D93-9E73-F68C01887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28800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+mn-lt"/>
              </a:rPr>
              <a:t>Курс лекций</a:t>
            </a:r>
            <a:br>
              <a:rPr lang="ru-RU" sz="2800" dirty="0"/>
            </a:br>
            <a:r>
              <a:rPr lang="ru-RU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«Приемка, убой и первичная обработка скота и птицы»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3823"/>
            <a:ext cx="9143999" cy="6904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7725"/>
            <a:ext cx="9143999" cy="6912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br>
              <a:rPr lang="ru-RU" sz="1800" dirty="0">
                <a:latin typeface="Arial" pitchFamily="34" charset="0"/>
                <a:cs typeface="Arial" pitchFamily="34" charset="0"/>
              </a:rPr>
            </a:b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28600" y="152400"/>
          <a:ext cx="8763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942534" y="4572000"/>
            <a:ext cx="8060789" cy="647114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5240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ГОСТ 31654-2012 «Яйца куриные пищевые. Технические условия»</a:t>
            </a:r>
            <a:endParaRPr kumimoji="0" lang="ru-RU" sz="20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33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 4.1. Классификация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Яйца </a:t>
            </a:r>
            <a:r>
              <a:rPr lang="ru-RU" u="sng" dirty="0">
                <a:latin typeface="Arial" pitchFamily="34" charset="0"/>
                <a:cs typeface="Arial" pitchFamily="34" charset="0"/>
              </a:rPr>
              <a:t>в зависимости от сроков хранения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подразделяют на 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-диетические;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-столовые.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905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п.3. Термины и определения</a:t>
            </a:r>
          </a:p>
          <a:p>
            <a:pPr algn="ctr"/>
            <a:r>
              <a:rPr lang="ru-RU" sz="2000" b="1" dirty="0"/>
              <a:t>Диетические яйца </a:t>
            </a:r>
            <a:r>
              <a:rPr lang="ru-RU" sz="2000" dirty="0"/>
              <a:t>– яйца, срок хранения которых </a:t>
            </a:r>
            <a:r>
              <a:rPr lang="ru-RU" sz="2000" u="sng" dirty="0"/>
              <a:t>не превышает 7 суток</a:t>
            </a:r>
            <a:r>
              <a:rPr lang="ru-RU" sz="2000" dirty="0"/>
              <a:t>.</a:t>
            </a:r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Столовые яйца </a:t>
            </a:r>
            <a:r>
              <a:rPr lang="ru-RU" sz="2000" dirty="0"/>
              <a:t>-  яйца, срок хранения которых при </a:t>
            </a:r>
            <a:r>
              <a:rPr lang="ru-RU" sz="2000" u="sng" dirty="0"/>
              <a:t>температуре от 0 до 20°</a:t>
            </a:r>
            <a:r>
              <a:rPr lang="en-US" sz="2000" u="sng" dirty="0"/>
              <a:t>C</a:t>
            </a:r>
            <a:r>
              <a:rPr lang="ru-RU" sz="2000" u="sng" dirty="0"/>
              <a:t> </a:t>
            </a:r>
            <a:r>
              <a:rPr lang="ru-RU" sz="2000" dirty="0"/>
              <a:t>– </a:t>
            </a:r>
            <a:r>
              <a:rPr lang="ru-RU" sz="2000" u="sng" dirty="0"/>
              <a:t>не более 25 суток</a:t>
            </a:r>
            <a:r>
              <a:rPr lang="ru-RU" sz="2000" dirty="0"/>
              <a:t>, и яйца, которые хранились при температуре </a:t>
            </a:r>
            <a:r>
              <a:rPr lang="ru-RU" sz="2000" u="sng" dirty="0"/>
              <a:t>от минус 2°</a:t>
            </a:r>
            <a:r>
              <a:rPr lang="en-US" sz="2000" u="sng" dirty="0"/>
              <a:t>C</a:t>
            </a:r>
            <a:r>
              <a:rPr lang="ru-RU" sz="2000" u="sng" dirty="0"/>
              <a:t> до 0°</a:t>
            </a:r>
            <a:r>
              <a:rPr lang="en-US" sz="2000" u="sng" dirty="0"/>
              <a:t>C</a:t>
            </a:r>
            <a:r>
              <a:rPr lang="ru-RU" sz="2000" u="sng" dirty="0"/>
              <a:t> </a:t>
            </a:r>
            <a:r>
              <a:rPr lang="ru-RU" sz="2000" dirty="0"/>
              <a:t>– </a:t>
            </a:r>
            <a:r>
              <a:rPr lang="ru-RU" sz="2000" u="sng" dirty="0"/>
              <a:t>более 90 суток</a:t>
            </a:r>
            <a:r>
              <a:rPr lang="ru-RU" sz="2000" dirty="0"/>
              <a:t>.</a:t>
            </a:r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Мытые яйца </a:t>
            </a:r>
            <a:r>
              <a:rPr lang="ru-RU" sz="2000" dirty="0"/>
              <a:t>– яйца, обработанные специальными моющими средствами, разрешенными к применению на территории государства, принявшего стандарт.</a:t>
            </a:r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Недостаточно плотный белок </a:t>
            </a:r>
            <a:r>
              <a:rPr lang="ru-RU" sz="2000" dirty="0"/>
              <a:t>– белок, который при выливании на гладкую поверхность слегка растекается.</a:t>
            </a:r>
          </a:p>
          <a:p>
            <a:pPr algn="ctr"/>
            <a:endParaRPr lang="ru-RU" dirty="0"/>
          </a:p>
          <a:p>
            <a:pPr algn="ctr"/>
            <a:r>
              <a:rPr lang="ru-RU" sz="2000" b="1" dirty="0"/>
              <a:t>Незначительно перемещающийся от центра желток </a:t>
            </a:r>
            <a:r>
              <a:rPr lang="ru-RU" sz="2000" dirty="0"/>
              <a:t>– видимый, слегка распластанный, подвижный желток.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190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п.5.2.1. Яйца в зависимости от их массы подразделяются на пять категорий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" y="1737360"/>
          <a:ext cx="88392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0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8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Категория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Масса одного яйца,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Масса 10 яиц,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Масса 360 яиц, кг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Высшая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75 и св.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750 и св.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27,0 и св.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Отборная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65 до 74,9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От 650 до 749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23,4 до 26,999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Первая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55 до 64,9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550 до 649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19,8 до 23,399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Вторая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</a:t>
                      </a:r>
                      <a:r>
                        <a:rPr lang="ru-RU" baseline="0" dirty="0"/>
                        <a:t>  45 до 54,9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</a:t>
                      </a:r>
                      <a:r>
                        <a:rPr lang="ru-RU" baseline="0" dirty="0"/>
                        <a:t>  450 до 549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16,2 до 19,799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Третья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35 до 44,9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350 до 449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 12,6 до 16,199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572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п.5.2.2. Яйца по качественным характеристикам (состоянию воздушной камеры, положению желтка, плотности и цвету белка) должны соответствовать требованиям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8473" y="1600200"/>
          <a:ext cx="8893127" cy="4638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6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Вид яйца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Характеристика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Состояние воздушной камеры и ее высота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Состояние и положение желтка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Плотность и цвет белка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Диетические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Неподвижная; высота – не более 4 мм.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Прочный, едва, видимый, но контуры не видны, занимает центральное положение и не перемещается.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Плотный, светлый, прозрачный.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Столовые:</a:t>
                      </a:r>
                    </a:p>
                    <a:p>
                      <a:pPr algn="ctr"/>
                      <a:r>
                        <a:rPr lang="ru-RU" sz="1600" dirty="0"/>
                        <a:t>-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хранившиеся при температуре </a:t>
                      </a:r>
                    </a:p>
                    <a:p>
                      <a:pPr algn="ctr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 0 °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до 20°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Неподвижная</a:t>
                      </a:r>
                      <a:r>
                        <a:rPr lang="ru-RU" sz="1600" baseline="0" dirty="0"/>
                        <a:t> или допускается некоторая неподвижность; высота – не более 7 мм.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Прочный, мало заметный, может слегка перемещаться, допускается небольшое отклонение от центрального отклонения.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То же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-хранившиеся при температуре от минус 2°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до 0°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Неподвижная</a:t>
                      </a:r>
                      <a:r>
                        <a:rPr lang="ru-RU" sz="1600" baseline="0" dirty="0"/>
                        <a:t> или допускается некоторая неподвижность; высота – не более 9 мм.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Прочный, мало заметный, перемещающийся</a:t>
                      </a:r>
                      <a:r>
                        <a:rPr lang="ru-RU" sz="1600" baseline="0" dirty="0"/>
                        <a:t> от центрального положения.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Плотный, допускается недостаточно плотный, светлый, прозрачный.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Рисунок 5" descr="ovoskop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98242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п.5.2.3. Скорлупа яиц должна быть чистой, без пятен крови и помета, и неповрежденной.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Допускается:</a:t>
            </a:r>
          </a:p>
          <a:p>
            <a:pPr algn="ctr"/>
            <a:r>
              <a:rPr lang="ru-RU" sz="2000" dirty="0"/>
              <a:t>-на скорлупе диетических яиц наличие единичных точек или полосок (следов от соприкосновения яиц с полом клетки или транспортером для сбора яиц);</a:t>
            </a:r>
          </a:p>
          <a:p>
            <a:pPr algn="ctr"/>
            <a:r>
              <a:rPr lang="ru-RU" sz="2000" dirty="0"/>
              <a:t>-на скорлупе столовых яиц – пятен, точек  и полосок ( следов от соприкосновения яиц с полом клетки или транспортером для сбора яиц), занимающих не более 1/8 ее поверхности.</a:t>
            </a:r>
          </a:p>
          <a:p>
            <a:pPr algn="ctr"/>
            <a:endParaRPr lang="ru-RU" sz="2000" dirty="0"/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п.5.2.4 Допускается</a:t>
            </a:r>
            <a:r>
              <a:rPr lang="ru-RU" sz="2000" dirty="0"/>
              <a:t> загрязненные яйца обрабатывать специальными моющими средствами, разрешенными к применению в порядке, действующем на территории государства, принявшего стандарт.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п.5.2.5 .</a:t>
            </a:r>
            <a:r>
              <a:rPr lang="ru-RU" sz="2000" dirty="0"/>
              <a:t> Яйца, предназначенные для длительного хранения не следует мыть.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п.5.2.6.</a:t>
            </a:r>
            <a:r>
              <a:rPr lang="ru-RU" sz="2000" dirty="0"/>
              <a:t> Содержимое яиц не должно иметь посторонних запахов (гнилости, тухлости, затхлости и др.).</a:t>
            </a:r>
          </a:p>
          <a:p>
            <a:pPr algn="ctr"/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 5.3. Маркировка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п.5.3.1. </a:t>
            </a:r>
            <a:r>
              <a:rPr lang="ru-RU" sz="2000" dirty="0"/>
              <a:t>Каждое яйцо маркируют средствами, разрешенными для контакта с пищевыми продуктами. Средства для маркировки не должны влиять на качество продуктов. Маркировка яиц должна быть чистой и легко читаемой. </a:t>
            </a:r>
          </a:p>
          <a:p>
            <a:pPr algn="ctr"/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п.5.3.2.</a:t>
            </a:r>
            <a:r>
              <a:rPr lang="ru-RU" sz="2000" dirty="0"/>
              <a:t> Яйца маркируют методом штемпелевания, напыления или иным способом, обеспечивающим четкость маркировки. Высота цифр и букв, обозначающих наименование , категорию и дату сортировки, должна быть не менее 3 мм.</a:t>
            </a:r>
          </a:p>
          <a:p>
            <a:pPr algn="ctr"/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п.5.3.3. На диетических </a:t>
            </a:r>
            <a:r>
              <a:rPr lang="ru-RU" sz="2000" dirty="0"/>
              <a:t>яйцах указывают: вид яиц, категорию и дату сортировки (число и месяц); 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На столовых </a:t>
            </a:r>
            <a:r>
              <a:rPr lang="ru-RU" sz="2000" dirty="0"/>
              <a:t>– только вид яиц и категорию.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Вид яиц </a:t>
            </a:r>
            <a:r>
              <a:rPr lang="ru-RU" sz="2000" dirty="0"/>
              <a:t>при маркировке обозначают: диетические -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2000" dirty="0"/>
              <a:t>, столовые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sz="2000" dirty="0"/>
              <a:t>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Категорию яиц </a:t>
            </a:r>
            <a:r>
              <a:rPr lang="ru-RU" sz="2000" dirty="0"/>
              <a:t>обозначают: высшая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sz="2000" dirty="0"/>
              <a:t>, отборная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2000" dirty="0"/>
              <a:t>, первая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2000" dirty="0"/>
              <a:t>, вторая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2000" dirty="0"/>
              <a:t>, третья –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ru-RU" sz="2000" dirty="0"/>
              <a:t>.</a:t>
            </a:r>
          </a:p>
          <a:p>
            <a:pPr algn="ctr"/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п.5.3.4. На каждую упаковочную единицу потребительской тары наносят маркировку, характеризующую продукт:</a:t>
            </a:r>
          </a:p>
          <a:p>
            <a:pPr algn="ctr"/>
            <a:r>
              <a:rPr lang="ru-RU" sz="2000" dirty="0"/>
              <a:t>-наименование и местонахождение производителя (юридический адрес);</a:t>
            </a:r>
          </a:p>
          <a:p>
            <a:pPr algn="ctr"/>
            <a:r>
              <a:rPr lang="ru-RU" sz="2000" dirty="0"/>
              <a:t>-товарный знак изготовителя (при наличии);</a:t>
            </a:r>
          </a:p>
          <a:p>
            <a:pPr algn="ctr"/>
            <a:r>
              <a:rPr lang="ru-RU" sz="2000" dirty="0"/>
              <a:t>-наименование продукта, вид, категорию;</a:t>
            </a:r>
          </a:p>
          <a:p>
            <a:pPr algn="ctr"/>
            <a:r>
              <a:rPr lang="ru-RU" sz="2000" dirty="0"/>
              <a:t>-дату сортировки;</a:t>
            </a:r>
          </a:p>
          <a:p>
            <a:pPr algn="ctr"/>
            <a:r>
              <a:rPr lang="ru-RU" sz="2000" dirty="0"/>
              <a:t>-срок годности и условия хранения;</a:t>
            </a:r>
          </a:p>
          <a:p>
            <a:pPr algn="ctr"/>
            <a:r>
              <a:rPr lang="ru-RU" sz="2000" dirty="0"/>
              <a:t>-пищевую ценность;</a:t>
            </a:r>
          </a:p>
          <a:p>
            <a:pPr algn="ctr"/>
            <a:r>
              <a:rPr lang="ru-RU" sz="2000" dirty="0"/>
              <a:t>-обозначение настоящего стандарта;</a:t>
            </a:r>
          </a:p>
          <a:p>
            <a:pPr algn="ctr"/>
            <a:r>
              <a:rPr lang="ru-RU" sz="2000" dirty="0"/>
              <a:t>-информацию о подтверждении соответствия.</a:t>
            </a:r>
          </a:p>
          <a:p>
            <a:pPr algn="ctr"/>
            <a:endParaRPr lang="ru-RU" sz="2000" dirty="0"/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Допускается не наносить маркировку на яйца</a:t>
            </a:r>
            <a:r>
              <a:rPr lang="ru-RU" sz="2000" dirty="0"/>
              <a:t>, </a:t>
            </a:r>
            <a:r>
              <a:rPr lang="ru-RU" sz="2000" u="sng" dirty="0"/>
              <a:t>упакованные в потребительскую тару</a:t>
            </a:r>
            <a:r>
              <a:rPr lang="ru-RU" sz="2000" dirty="0"/>
              <a:t>,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при условии </a:t>
            </a:r>
            <a:r>
              <a:rPr lang="ru-RU" sz="2000" dirty="0"/>
              <a:t>опечатывания данной тары этикеткой с указанной информацией.</a:t>
            </a:r>
          </a:p>
          <a:p>
            <a:pPr algn="ctr"/>
            <a:r>
              <a:rPr lang="ru-RU" sz="2000" dirty="0"/>
              <a:t>Этикетка должна располагаться на таре таким образом, чтобы она разрывалась при вскрытии потребительской тары.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п.5.3.5. </a:t>
            </a:r>
            <a:r>
              <a:rPr lang="ru-RU" sz="2000" dirty="0"/>
              <a:t>Продукт может сопровождаться другой информацией, в том числе рекламной, характеризующей продукт, производителя, а также может наноситься штриховой код.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813"/>
            <a:ext cx="9143999" cy="686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992</Words>
  <Application>Microsoft Office PowerPoint</Application>
  <PresentationFormat>Экран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Курс лекций «Приемка, убой и первичная обработка скота и птицы»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лекций «Товароведение мясного сырья и продуктов убоя сельскохозяйственных животных и птицы»</dc:title>
  <dc:creator>НР</dc:creator>
  <cp:lastModifiedBy>Марина Васильева</cp:lastModifiedBy>
  <cp:revision>5</cp:revision>
  <dcterms:created xsi:type="dcterms:W3CDTF">2020-05-04T17:14:18Z</dcterms:created>
  <dcterms:modified xsi:type="dcterms:W3CDTF">2024-03-03T18:31:28Z</dcterms:modified>
</cp:coreProperties>
</file>