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05" r:id="rId2"/>
    <p:sldId id="406" r:id="rId3"/>
    <p:sldId id="258" r:id="rId4"/>
    <p:sldId id="257" r:id="rId5"/>
    <p:sldId id="373" r:id="rId6"/>
    <p:sldId id="366" r:id="rId7"/>
    <p:sldId id="401" r:id="rId8"/>
    <p:sldId id="402" r:id="rId9"/>
    <p:sldId id="259" r:id="rId10"/>
    <p:sldId id="367" r:id="rId11"/>
    <p:sldId id="407" r:id="rId12"/>
    <p:sldId id="368" r:id="rId13"/>
    <p:sldId id="369" r:id="rId14"/>
    <p:sldId id="364" r:id="rId15"/>
    <p:sldId id="408" r:id="rId16"/>
    <p:sldId id="371" r:id="rId17"/>
    <p:sldId id="342" r:id="rId18"/>
    <p:sldId id="341" r:id="rId19"/>
    <p:sldId id="338" r:id="rId20"/>
    <p:sldId id="403" r:id="rId21"/>
    <p:sldId id="271" r:id="rId22"/>
    <p:sldId id="339" r:id="rId23"/>
    <p:sldId id="358" r:id="rId24"/>
    <p:sldId id="359" r:id="rId25"/>
    <p:sldId id="372" r:id="rId26"/>
    <p:sldId id="365" r:id="rId27"/>
    <p:sldId id="343" r:id="rId28"/>
    <p:sldId id="344" r:id="rId29"/>
    <p:sldId id="376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0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8000"/>
    <a:srgbClr val="CCFF66"/>
    <a:srgbClr val="FFFF99"/>
    <a:srgbClr val="000099"/>
    <a:srgbClr val="9999FF"/>
    <a:srgbClr val="FFCC66"/>
    <a:srgbClr val="808080"/>
    <a:srgbClr val="C0C0C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321C98-CF9C-43D6-B8F3-74DF18A983A0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204D1D5-459B-4494-8CCB-6146FAC53B51}">
      <dgm:prSet phldrT="[Текст]" custT="1"/>
      <dgm:spPr/>
      <dgm:t>
        <a:bodyPr/>
        <a:lstStyle/>
        <a:p>
          <a:r>
            <a: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1</a:t>
          </a:r>
        </a:p>
      </dgm:t>
    </dgm:pt>
    <dgm:pt modelId="{5D3F65E9-E1E5-45EE-95AF-851D5DEE247C}" type="parTrans" cxnId="{2B6D93F0-BD2F-4B63-9780-BAE2926B3E71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3D80D23E-C688-4840-97CF-5A0389614AAE}" type="sibTrans" cxnId="{2B6D93F0-BD2F-4B63-9780-BAE2926B3E71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3723A721-0683-4ECD-AE6B-C4D59E83367D}">
      <dgm:prSet phldrT="[Текст]" custT="1"/>
      <dgm:spPr/>
      <dgm:t>
        <a:bodyPr/>
        <a:lstStyle/>
        <a:p>
          <a:r>
            <a: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2</a:t>
          </a:r>
        </a:p>
      </dgm:t>
    </dgm:pt>
    <dgm:pt modelId="{68927178-D98B-460F-8526-6EF4A37AE848}" type="parTrans" cxnId="{12BE7D54-E1E4-4DEF-824C-A5AE2809122E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5F2A4168-D52D-4D2C-9BD0-92C73B0AA40A}" type="sibTrans" cxnId="{12BE7D54-E1E4-4DEF-824C-A5AE2809122E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91A66AB8-231F-4DA7-A1EF-96D093991833}">
      <dgm:prSet phldrT="[Текст]" custT="1"/>
      <dgm:spPr/>
      <dgm:t>
        <a:bodyPr/>
        <a:lstStyle/>
        <a:p>
          <a:r>
            <a: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3</a:t>
          </a:r>
        </a:p>
      </dgm:t>
    </dgm:pt>
    <dgm:pt modelId="{7F2B54D8-DE94-443C-9276-4A3C67532B1B}" type="parTrans" cxnId="{22A82A12-E481-4882-814A-439E1AD26B55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2BEF1E42-0CA4-47BB-B6F8-AF82331ABE9B}" type="sibTrans" cxnId="{22A82A12-E481-4882-814A-439E1AD26B55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F11CC908-F3C0-46B2-90FB-3DBDC4934DA1}">
      <dgm:prSet phldrT="[Текст]" custT="1"/>
      <dgm:spPr/>
      <dgm:t>
        <a:bodyPr/>
        <a:lstStyle/>
        <a:p>
          <a:r>
            <a: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4</a:t>
          </a:r>
        </a:p>
      </dgm:t>
    </dgm:pt>
    <dgm:pt modelId="{804CF126-AE3A-4E89-B7B9-885F314ADD8E}" type="parTrans" cxnId="{6F9C1DBF-35A9-481F-AA71-3EFF40119A88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60B437C6-4FF1-4EE9-9185-053EDEA1DE33}" type="sibTrans" cxnId="{6F9C1DBF-35A9-481F-AA71-3EFF40119A88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C0265552-08DC-4A81-90A0-B501CDE0983D}">
      <dgm:prSet custT="1"/>
      <dgm:spPr/>
      <dgm:t>
        <a:bodyPr/>
        <a:lstStyle/>
        <a:p>
          <a:r>
            <a: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Правила маркировки туш крупного рогатого скота, свиней, овец и сельскохозяйственной птицы (куры, гуси) согласно требованиям ГОСТ и ТР ТС. Порядок нанесения оттисков клейм и штампов. </a:t>
          </a:r>
        </a:p>
      </dgm:t>
    </dgm:pt>
    <dgm:pt modelId="{141C7427-CAAD-4800-A2D3-DE315E54DFF3}" type="parTrans" cxnId="{2F5C8841-F2CB-4EDE-B082-C9B0C892E898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D5897D56-9C6B-463D-8E83-D0F89E64CC62}" type="sibTrans" cxnId="{2F5C8841-F2CB-4EDE-B082-C9B0C892E898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EA189999-13D3-477A-B9AB-33B35EAA09F8}">
      <dgm:prSet custT="1"/>
      <dgm:spPr/>
      <dgm:t>
        <a:bodyPr/>
        <a:lstStyle/>
        <a:p>
          <a:r>
            <a: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Правила проведения органолептической оценки качества туш сельскохозяйственных животных и птицы. Требования к органолептическим параметрам мясного сырья.</a:t>
          </a:r>
        </a:p>
      </dgm:t>
    </dgm:pt>
    <dgm:pt modelId="{8056EC2A-7668-4978-A43C-90FC6CA98B26}" type="parTrans" cxnId="{F8EF2265-ECA0-4341-A13D-D626AB078FDF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98A0322E-FA09-489B-8BDB-E9C3F4B08A49}" type="sibTrans" cxnId="{F8EF2265-ECA0-4341-A13D-D626AB078FDF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161A1A20-D211-409F-BD03-9EA42BC065EC}">
      <dgm:prSet custT="1"/>
      <dgm:spPr/>
      <dgm:t>
        <a:bodyPr/>
        <a:lstStyle/>
        <a:p>
          <a:r>
            <a: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Классификация и категорийность субпродуктов. Органолептическая оценка качества субпродуктов.</a:t>
          </a:r>
        </a:p>
      </dgm:t>
    </dgm:pt>
    <dgm:pt modelId="{F7EC269B-1C23-4AB6-BB3E-E43A8EAFFE0A}" type="parTrans" cxnId="{593B7625-AF0C-48A9-A5B0-2CFD9AE9E73F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BD1068D2-FD8E-4CBF-A1CA-457443E44331}" type="sibTrans" cxnId="{593B7625-AF0C-48A9-A5B0-2CFD9AE9E73F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F871D995-8CA5-4C57-BEF0-67C145CA3F27}">
      <dgm:prSet custT="1"/>
      <dgm:spPr/>
      <dgm:t>
        <a:bodyPr/>
        <a:lstStyle/>
        <a:p>
          <a:r>
            <a: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5</a:t>
          </a:r>
        </a:p>
      </dgm:t>
    </dgm:pt>
    <dgm:pt modelId="{F51B3217-89EC-4A25-8799-E38C818CFA19}" type="parTrans" cxnId="{B928753C-BA23-41F4-A4BB-74A2C5DA91CA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669C2736-02EA-4BAD-B7BD-0FB2D088A991}" type="sibTrans" cxnId="{B928753C-BA23-41F4-A4BB-74A2C5DA91CA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EAF0CCA6-6821-4B42-AD8A-5C91918DC14B}">
      <dgm:prSet custT="1"/>
      <dgm:spPr/>
      <dgm:t>
        <a:bodyPr/>
        <a:lstStyle/>
        <a:p>
          <a:r>
            <a: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Классификация и категорийность яйца куриного пищевого. Маркировка яйца.</a:t>
          </a:r>
        </a:p>
      </dgm:t>
    </dgm:pt>
    <dgm:pt modelId="{C4105E2D-D9DF-48C9-8443-C63C40D8C2D0}" type="parTrans" cxnId="{9F401BCA-D068-4220-A718-BDCF3932C368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36A77DAA-C626-4B6D-A33A-D87FB36E35F4}" type="sibTrans" cxnId="{9F401BCA-D068-4220-A718-BDCF3932C368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1FA640FD-6558-4BBF-8696-363F7F4B7E92}">
      <dgm:prSet custT="1"/>
      <dgm:spPr/>
      <dgm:t>
        <a:bodyPr/>
        <a:lstStyle/>
        <a:p>
          <a:r>
            <a: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6</a:t>
          </a:r>
        </a:p>
      </dgm:t>
    </dgm:pt>
    <dgm:pt modelId="{4B011A29-6C59-4426-BA3E-CB0C6BCDF100}" type="parTrans" cxnId="{E787A3A0-C93D-4EDB-871A-C1478F358B34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EE2CCF4C-7341-4108-BDE8-8BB94E5F3499}" type="sibTrans" cxnId="{E787A3A0-C93D-4EDB-871A-C1478F358B34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F0F1AC07-863E-437C-8DF4-97CDC1B8DEF6}">
      <dgm:prSet custT="1"/>
      <dgm:spPr/>
      <dgm:t>
        <a:bodyPr/>
        <a:lstStyle/>
        <a:p>
          <a:r>
            <a: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Прослеживаемость безопасности и качества мясного сырья на основе принципов системы HACCP (ХАССП) на предприятиях по убою и первичной переработке скота и птицы. </a:t>
          </a:r>
        </a:p>
      </dgm:t>
    </dgm:pt>
    <dgm:pt modelId="{7D401BEF-FEA4-4108-96AD-4F5EE12A4217}" type="parTrans" cxnId="{BC8C843A-1F0D-49B8-8314-28D7E95E8200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FA9AB0CA-5A4F-45C0-9B57-150D251CDD31}" type="sibTrans" cxnId="{BC8C843A-1F0D-49B8-8314-28D7E95E8200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2D1F3502-DA5B-49B6-9A80-CD30DB087DA2}">
      <dgm:prSet custT="1"/>
      <dgm:spPr/>
      <dgm:t>
        <a:bodyPr/>
        <a:lstStyle/>
        <a:p>
          <a:r>
            <a:rPr lang="ru-RU" sz="18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Требования к категориям упитанности туш крупного рогатого скота, свиней, овец и сельскохозяйственной птицы (куры, гуси) согласно требованиям ГОСТ. Правила товарной оценки туш.</a:t>
          </a:r>
        </a:p>
      </dgm:t>
    </dgm:pt>
    <dgm:pt modelId="{22C60D70-0FFD-42E3-AF1D-7B8318E9CE48}" type="sibTrans" cxnId="{05289061-6026-4933-93E8-ECCC53D17B43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AB27BA19-9C44-4CC6-A2C1-DD5E2DA625E7}" type="parTrans" cxnId="{05289061-6026-4933-93E8-ECCC53D17B43}">
      <dgm:prSet/>
      <dgm:spPr/>
      <dgm:t>
        <a:bodyPr/>
        <a:lstStyle/>
        <a:p>
          <a:endParaRPr lang="ru-RU" sz="1800" b="1" i="1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dgm:t>
    </dgm:pt>
    <dgm:pt modelId="{C1C82546-8AFC-4137-92B5-626EADAA893C}" type="pres">
      <dgm:prSet presAssocID="{1E321C98-CF9C-43D6-B8F3-74DF18A983A0}" presName="linearFlow" presStyleCnt="0">
        <dgm:presLayoutVars>
          <dgm:dir/>
          <dgm:animLvl val="lvl"/>
          <dgm:resizeHandles val="exact"/>
        </dgm:presLayoutVars>
      </dgm:prSet>
      <dgm:spPr/>
    </dgm:pt>
    <dgm:pt modelId="{8A0751CF-230D-43D8-82AD-461A4EC5E552}" type="pres">
      <dgm:prSet presAssocID="{D204D1D5-459B-4494-8CCB-6146FAC53B51}" presName="composite" presStyleCnt="0"/>
      <dgm:spPr/>
    </dgm:pt>
    <dgm:pt modelId="{3D77753D-0821-4B33-86B3-842420BFFDAE}" type="pres">
      <dgm:prSet presAssocID="{D204D1D5-459B-4494-8CCB-6146FAC53B51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53FAE79C-F1B9-48B2-AC1D-02C9187F960D}" type="pres">
      <dgm:prSet presAssocID="{D204D1D5-459B-4494-8CCB-6146FAC53B51}" presName="descendantText" presStyleLbl="alignAcc1" presStyleIdx="0" presStyleCnt="6" custScaleY="161172">
        <dgm:presLayoutVars>
          <dgm:bulletEnabled val="1"/>
        </dgm:presLayoutVars>
      </dgm:prSet>
      <dgm:spPr/>
    </dgm:pt>
    <dgm:pt modelId="{1EFA3201-2E9F-4C24-8578-48364792AE59}" type="pres">
      <dgm:prSet presAssocID="{3D80D23E-C688-4840-97CF-5A0389614AAE}" presName="sp" presStyleCnt="0"/>
      <dgm:spPr/>
    </dgm:pt>
    <dgm:pt modelId="{D8DF6E3E-A598-4941-80C9-0958658810C5}" type="pres">
      <dgm:prSet presAssocID="{3723A721-0683-4ECD-AE6B-C4D59E83367D}" presName="composite" presStyleCnt="0"/>
      <dgm:spPr/>
    </dgm:pt>
    <dgm:pt modelId="{9B14D8FF-AB9D-480F-9D91-B320ED27A849}" type="pres">
      <dgm:prSet presAssocID="{3723A721-0683-4ECD-AE6B-C4D59E83367D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26E35210-025F-44D6-950D-7D3D85DA83D4}" type="pres">
      <dgm:prSet presAssocID="{3723A721-0683-4ECD-AE6B-C4D59E83367D}" presName="descendantText" presStyleLbl="alignAcc1" presStyleIdx="1" presStyleCnt="6" custScaleY="151804">
        <dgm:presLayoutVars>
          <dgm:bulletEnabled val="1"/>
        </dgm:presLayoutVars>
      </dgm:prSet>
      <dgm:spPr/>
    </dgm:pt>
    <dgm:pt modelId="{450CBF7A-1C3E-4DC7-B926-B76ABF157BBF}" type="pres">
      <dgm:prSet presAssocID="{5F2A4168-D52D-4D2C-9BD0-92C73B0AA40A}" presName="sp" presStyleCnt="0"/>
      <dgm:spPr/>
    </dgm:pt>
    <dgm:pt modelId="{BD8410B5-7D5E-41E5-BA49-EE15855AC986}" type="pres">
      <dgm:prSet presAssocID="{91A66AB8-231F-4DA7-A1EF-96D093991833}" presName="composite" presStyleCnt="0"/>
      <dgm:spPr/>
    </dgm:pt>
    <dgm:pt modelId="{E51E61B9-72F6-4B38-9E95-6A217187BC91}" type="pres">
      <dgm:prSet presAssocID="{91A66AB8-231F-4DA7-A1EF-96D093991833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348D255B-D944-4A50-A0EF-31266389DE7F}" type="pres">
      <dgm:prSet presAssocID="{91A66AB8-231F-4DA7-A1EF-96D093991833}" presName="descendantText" presStyleLbl="alignAcc1" presStyleIdx="2" presStyleCnt="6" custScaleY="152556">
        <dgm:presLayoutVars>
          <dgm:bulletEnabled val="1"/>
        </dgm:presLayoutVars>
      </dgm:prSet>
      <dgm:spPr/>
    </dgm:pt>
    <dgm:pt modelId="{D832F146-C181-46AE-8112-74E9CE3DED09}" type="pres">
      <dgm:prSet presAssocID="{2BEF1E42-0CA4-47BB-B6F8-AF82331ABE9B}" presName="sp" presStyleCnt="0"/>
      <dgm:spPr/>
    </dgm:pt>
    <dgm:pt modelId="{EC84D31C-16B8-4C83-8F62-AC48207DF22A}" type="pres">
      <dgm:prSet presAssocID="{F11CC908-F3C0-46B2-90FB-3DBDC4934DA1}" presName="composite" presStyleCnt="0"/>
      <dgm:spPr/>
    </dgm:pt>
    <dgm:pt modelId="{5D02AB99-1C2E-4AB4-9940-5BC6BE7A8FA2}" type="pres">
      <dgm:prSet presAssocID="{F11CC908-F3C0-46B2-90FB-3DBDC4934DA1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403E5AD7-7433-448A-B3C3-78387532D539}" type="pres">
      <dgm:prSet presAssocID="{F11CC908-F3C0-46B2-90FB-3DBDC4934DA1}" presName="descendantText" presStyleLbl="alignAcc1" presStyleIdx="3" presStyleCnt="6">
        <dgm:presLayoutVars>
          <dgm:bulletEnabled val="1"/>
        </dgm:presLayoutVars>
      </dgm:prSet>
      <dgm:spPr/>
    </dgm:pt>
    <dgm:pt modelId="{4CD0F95F-0710-4FE2-B1ED-A79948C40049}" type="pres">
      <dgm:prSet presAssocID="{60B437C6-4FF1-4EE9-9185-053EDEA1DE33}" presName="sp" presStyleCnt="0"/>
      <dgm:spPr/>
    </dgm:pt>
    <dgm:pt modelId="{EC3A00C9-EE6B-4D96-B980-BAB933D26621}" type="pres">
      <dgm:prSet presAssocID="{F871D995-8CA5-4C57-BEF0-67C145CA3F27}" presName="composite" presStyleCnt="0"/>
      <dgm:spPr/>
    </dgm:pt>
    <dgm:pt modelId="{F88117F9-F6A6-49D0-B8EE-E4BBA3647274}" type="pres">
      <dgm:prSet presAssocID="{F871D995-8CA5-4C57-BEF0-67C145CA3F27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660ADFC2-36FA-46EA-BD31-360A2E9EE093}" type="pres">
      <dgm:prSet presAssocID="{F871D995-8CA5-4C57-BEF0-67C145CA3F27}" presName="descendantText" presStyleLbl="alignAcc1" presStyleIdx="4" presStyleCnt="6">
        <dgm:presLayoutVars>
          <dgm:bulletEnabled val="1"/>
        </dgm:presLayoutVars>
      </dgm:prSet>
      <dgm:spPr/>
    </dgm:pt>
    <dgm:pt modelId="{B1090B73-6BDC-4C58-9AAE-A20101763C25}" type="pres">
      <dgm:prSet presAssocID="{669C2736-02EA-4BAD-B7BD-0FB2D088A991}" presName="sp" presStyleCnt="0"/>
      <dgm:spPr/>
    </dgm:pt>
    <dgm:pt modelId="{CD2A747A-DD75-4F11-80A4-B95FB3DDBB4E}" type="pres">
      <dgm:prSet presAssocID="{1FA640FD-6558-4BBF-8696-363F7F4B7E92}" presName="composite" presStyleCnt="0"/>
      <dgm:spPr/>
    </dgm:pt>
    <dgm:pt modelId="{FC90F114-5A62-48BB-8D0C-23C6C4140C20}" type="pres">
      <dgm:prSet presAssocID="{1FA640FD-6558-4BBF-8696-363F7F4B7E9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292B0C6B-0DEE-4B5A-BCAA-004C2FCF6D20}" type="pres">
      <dgm:prSet presAssocID="{1FA640FD-6558-4BBF-8696-363F7F4B7E92}" presName="descendantText" presStyleLbl="alignAcc1" presStyleIdx="5" presStyleCnt="6" custScaleY="157384">
        <dgm:presLayoutVars>
          <dgm:bulletEnabled val="1"/>
        </dgm:presLayoutVars>
      </dgm:prSet>
      <dgm:spPr/>
    </dgm:pt>
  </dgm:ptLst>
  <dgm:cxnLst>
    <dgm:cxn modelId="{22A82A12-E481-4882-814A-439E1AD26B55}" srcId="{1E321C98-CF9C-43D6-B8F3-74DF18A983A0}" destId="{91A66AB8-231F-4DA7-A1EF-96D093991833}" srcOrd="2" destOrd="0" parTransId="{7F2B54D8-DE94-443C-9276-4A3C67532B1B}" sibTransId="{2BEF1E42-0CA4-47BB-B6F8-AF82331ABE9B}"/>
    <dgm:cxn modelId="{593B7625-AF0C-48A9-A5B0-2CFD9AE9E73F}" srcId="{F11CC908-F3C0-46B2-90FB-3DBDC4934DA1}" destId="{161A1A20-D211-409F-BD03-9EA42BC065EC}" srcOrd="0" destOrd="0" parTransId="{F7EC269B-1C23-4AB6-BB3E-E43A8EAFFE0A}" sibTransId="{BD1068D2-FD8E-4CBF-A1CA-457443E44331}"/>
    <dgm:cxn modelId="{E55FC034-9C48-437F-808E-5DAE898A7E00}" type="presOf" srcId="{1E321C98-CF9C-43D6-B8F3-74DF18A983A0}" destId="{C1C82546-8AFC-4137-92B5-626EADAA893C}" srcOrd="0" destOrd="0" presId="urn:microsoft.com/office/officeart/2005/8/layout/chevron2"/>
    <dgm:cxn modelId="{62C6AB39-DE5F-4A4E-A6DE-F65DC40398C8}" type="presOf" srcId="{F0F1AC07-863E-437C-8DF4-97CDC1B8DEF6}" destId="{292B0C6B-0DEE-4B5A-BCAA-004C2FCF6D20}" srcOrd="0" destOrd="0" presId="urn:microsoft.com/office/officeart/2005/8/layout/chevron2"/>
    <dgm:cxn modelId="{6D3C013A-CD2A-40FC-AF07-9F58562B8385}" type="presOf" srcId="{EA189999-13D3-477A-B9AB-33B35EAA09F8}" destId="{348D255B-D944-4A50-A0EF-31266389DE7F}" srcOrd="0" destOrd="0" presId="urn:microsoft.com/office/officeart/2005/8/layout/chevron2"/>
    <dgm:cxn modelId="{BC8C843A-1F0D-49B8-8314-28D7E95E8200}" srcId="{1FA640FD-6558-4BBF-8696-363F7F4B7E92}" destId="{F0F1AC07-863E-437C-8DF4-97CDC1B8DEF6}" srcOrd="0" destOrd="0" parTransId="{7D401BEF-FEA4-4108-96AD-4F5EE12A4217}" sibTransId="{FA9AB0CA-5A4F-45C0-9B57-150D251CDD31}"/>
    <dgm:cxn modelId="{B928753C-BA23-41F4-A4BB-74A2C5DA91CA}" srcId="{1E321C98-CF9C-43D6-B8F3-74DF18A983A0}" destId="{F871D995-8CA5-4C57-BEF0-67C145CA3F27}" srcOrd="4" destOrd="0" parTransId="{F51B3217-89EC-4A25-8799-E38C818CFA19}" sibTransId="{669C2736-02EA-4BAD-B7BD-0FB2D088A991}"/>
    <dgm:cxn modelId="{2F5C8841-F2CB-4EDE-B082-C9B0C892E898}" srcId="{3723A721-0683-4ECD-AE6B-C4D59E83367D}" destId="{C0265552-08DC-4A81-90A0-B501CDE0983D}" srcOrd="0" destOrd="0" parTransId="{141C7427-CAAD-4800-A2D3-DE315E54DFF3}" sibTransId="{D5897D56-9C6B-463D-8E83-D0F89E64CC62}"/>
    <dgm:cxn modelId="{05289061-6026-4933-93E8-ECCC53D17B43}" srcId="{D204D1D5-459B-4494-8CCB-6146FAC53B51}" destId="{2D1F3502-DA5B-49B6-9A80-CD30DB087DA2}" srcOrd="0" destOrd="0" parTransId="{AB27BA19-9C44-4CC6-A2C1-DD5E2DA625E7}" sibTransId="{22C60D70-0FFD-42E3-AF1D-7B8318E9CE48}"/>
    <dgm:cxn modelId="{F8EF2265-ECA0-4341-A13D-D626AB078FDF}" srcId="{91A66AB8-231F-4DA7-A1EF-96D093991833}" destId="{EA189999-13D3-477A-B9AB-33B35EAA09F8}" srcOrd="0" destOrd="0" parTransId="{8056EC2A-7668-4978-A43C-90FC6CA98B26}" sibTransId="{98A0322E-FA09-489B-8BDB-E9C3F4B08A49}"/>
    <dgm:cxn modelId="{DAE60468-A135-4660-ACC0-81D1AC32306D}" type="presOf" srcId="{F11CC908-F3C0-46B2-90FB-3DBDC4934DA1}" destId="{5D02AB99-1C2E-4AB4-9940-5BC6BE7A8FA2}" srcOrd="0" destOrd="0" presId="urn:microsoft.com/office/officeart/2005/8/layout/chevron2"/>
    <dgm:cxn modelId="{12BE7D54-E1E4-4DEF-824C-A5AE2809122E}" srcId="{1E321C98-CF9C-43D6-B8F3-74DF18A983A0}" destId="{3723A721-0683-4ECD-AE6B-C4D59E83367D}" srcOrd="1" destOrd="0" parTransId="{68927178-D98B-460F-8526-6EF4A37AE848}" sibTransId="{5F2A4168-D52D-4D2C-9BD0-92C73B0AA40A}"/>
    <dgm:cxn modelId="{358C8474-4F9C-477D-AE34-409FB3585941}" type="presOf" srcId="{161A1A20-D211-409F-BD03-9EA42BC065EC}" destId="{403E5AD7-7433-448A-B3C3-78387532D539}" srcOrd="0" destOrd="0" presId="urn:microsoft.com/office/officeart/2005/8/layout/chevron2"/>
    <dgm:cxn modelId="{E787A3A0-C93D-4EDB-871A-C1478F358B34}" srcId="{1E321C98-CF9C-43D6-B8F3-74DF18A983A0}" destId="{1FA640FD-6558-4BBF-8696-363F7F4B7E92}" srcOrd="5" destOrd="0" parTransId="{4B011A29-6C59-4426-BA3E-CB0C6BCDF100}" sibTransId="{EE2CCF4C-7341-4108-BDE8-8BB94E5F3499}"/>
    <dgm:cxn modelId="{7C31ACA4-9479-4408-A2EB-593C58882A4C}" type="presOf" srcId="{1FA640FD-6558-4BBF-8696-363F7F4B7E92}" destId="{FC90F114-5A62-48BB-8D0C-23C6C4140C20}" srcOrd="0" destOrd="0" presId="urn:microsoft.com/office/officeart/2005/8/layout/chevron2"/>
    <dgm:cxn modelId="{A2E5F8B2-E232-4A98-B224-015279ABDF0C}" type="presOf" srcId="{3723A721-0683-4ECD-AE6B-C4D59E83367D}" destId="{9B14D8FF-AB9D-480F-9D91-B320ED27A849}" srcOrd="0" destOrd="0" presId="urn:microsoft.com/office/officeart/2005/8/layout/chevron2"/>
    <dgm:cxn modelId="{2DB521B4-58F6-44BB-B61E-C3DB06FB82CB}" type="presOf" srcId="{2D1F3502-DA5B-49B6-9A80-CD30DB087DA2}" destId="{53FAE79C-F1B9-48B2-AC1D-02C9187F960D}" srcOrd="0" destOrd="0" presId="urn:microsoft.com/office/officeart/2005/8/layout/chevron2"/>
    <dgm:cxn modelId="{6F9C1DBF-35A9-481F-AA71-3EFF40119A88}" srcId="{1E321C98-CF9C-43D6-B8F3-74DF18A983A0}" destId="{F11CC908-F3C0-46B2-90FB-3DBDC4934DA1}" srcOrd="3" destOrd="0" parTransId="{804CF126-AE3A-4E89-B7B9-885F314ADD8E}" sibTransId="{60B437C6-4FF1-4EE9-9185-053EDEA1DE33}"/>
    <dgm:cxn modelId="{9F401BCA-D068-4220-A718-BDCF3932C368}" srcId="{F871D995-8CA5-4C57-BEF0-67C145CA3F27}" destId="{EAF0CCA6-6821-4B42-AD8A-5C91918DC14B}" srcOrd="0" destOrd="0" parTransId="{C4105E2D-D9DF-48C9-8443-C63C40D8C2D0}" sibTransId="{36A77DAA-C626-4B6D-A33A-D87FB36E35F4}"/>
    <dgm:cxn modelId="{4AAF88DB-A0E0-4C5E-BC2E-AACB2CB7A750}" type="presOf" srcId="{C0265552-08DC-4A81-90A0-B501CDE0983D}" destId="{26E35210-025F-44D6-950D-7D3D85DA83D4}" srcOrd="0" destOrd="0" presId="urn:microsoft.com/office/officeart/2005/8/layout/chevron2"/>
    <dgm:cxn modelId="{A45378DE-959F-4A8E-8AD4-7CE4EBA9D5B4}" type="presOf" srcId="{F871D995-8CA5-4C57-BEF0-67C145CA3F27}" destId="{F88117F9-F6A6-49D0-B8EE-E4BBA3647274}" srcOrd="0" destOrd="0" presId="urn:microsoft.com/office/officeart/2005/8/layout/chevron2"/>
    <dgm:cxn modelId="{96E008EE-0546-4447-B1D5-E1AF933E3FB7}" type="presOf" srcId="{91A66AB8-231F-4DA7-A1EF-96D093991833}" destId="{E51E61B9-72F6-4B38-9E95-6A217187BC91}" srcOrd="0" destOrd="0" presId="urn:microsoft.com/office/officeart/2005/8/layout/chevron2"/>
    <dgm:cxn modelId="{2B6D93F0-BD2F-4B63-9780-BAE2926B3E71}" srcId="{1E321C98-CF9C-43D6-B8F3-74DF18A983A0}" destId="{D204D1D5-459B-4494-8CCB-6146FAC53B51}" srcOrd="0" destOrd="0" parTransId="{5D3F65E9-E1E5-45EE-95AF-851D5DEE247C}" sibTransId="{3D80D23E-C688-4840-97CF-5A0389614AAE}"/>
    <dgm:cxn modelId="{C19CFAF1-D633-4902-9C3E-CAF8F4240FFD}" type="presOf" srcId="{EAF0CCA6-6821-4B42-AD8A-5C91918DC14B}" destId="{660ADFC2-36FA-46EA-BD31-360A2E9EE093}" srcOrd="0" destOrd="0" presId="urn:microsoft.com/office/officeart/2005/8/layout/chevron2"/>
    <dgm:cxn modelId="{E0DAA4F2-F8FF-4CC8-AEDA-2CC625B11718}" type="presOf" srcId="{D204D1D5-459B-4494-8CCB-6146FAC53B51}" destId="{3D77753D-0821-4B33-86B3-842420BFFDAE}" srcOrd="0" destOrd="0" presId="urn:microsoft.com/office/officeart/2005/8/layout/chevron2"/>
    <dgm:cxn modelId="{AA2E0DC9-AC46-4A56-9FCE-674DA7BFF310}" type="presParOf" srcId="{C1C82546-8AFC-4137-92B5-626EADAA893C}" destId="{8A0751CF-230D-43D8-82AD-461A4EC5E552}" srcOrd="0" destOrd="0" presId="urn:microsoft.com/office/officeart/2005/8/layout/chevron2"/>
    <dgm:cxn modelId="{F854AA38-0C2E-4D56-83DB-A8087127BA5E}" type="presParOf" srcId="{8A0751CF-230D-43D8-82AD-461A4EC5E552}" destId="{3D77753D-0821-4B33-86B3-842420BFFDAE}" srcOrd="0" destOrd="0" presId="urn:microsoft.com/office/officeart/2005/8/layout/chevron2"/>
    <dgm:cxn modelId="{D842362A-B692-4505-8466-BD0AC8CBB8A1}" type="presParOf" srcId="{8A0751CF-230D-43D8-82AD-461A4EC5E552}" destId="{53FAE79C-F1B9-48B2-AC1D-02C9187F960D}" srcOrd="1" destOrd="0" presId="urn:microsoft.com/office/officeart/2005/8/layout/chevron2"/>
    <dgm:cxn modelId="{90AF1029-8C3A-400F-9546-D4E83B23FABC}" type="presParOf" srcId="{C1C82546-8AFC-4137-92B5-626EADAA893C}" destId="{1EFA3201-2E9F-4C24-8578-48364792AE59}" srcOrd="1" destOrd="0" presId="urn:microsoft.com/office/officeart/2005/8/layout/chevron2"/>
    <dgm:cxn modelId="{EB4F97E4-22D0-4CA4-94BF-43A9A294D69D}" type="presParOf" srcId="{C1C82546-8AFC-4137-92B5-626EADAA893C}" destId="{D8DF6E3E-A598-4941-80C9-0958658810C5}" srcOrd="2" destOrd="0" presId="urn:microsoft.com/office/officeart/2005/8/layout/chevron2"/>
    <dgm:cxn modelId="{FB59064A-6123-4E0D-B369-B3BED46208D2}" type="presParOf" srcId="{D8DF6E3E-A598-4941-80C9-0958658810C5}" destId="{9B14D8FF-AB9D-480F-9D91-B320ED27A849}" srcOrd="0" destOrd="0" presId="urn:microsoft.com/office/officeart/2005/8/layout/chevron2"/>
    <dgm:cxn modelId="{0A429A1A-ABBD-4DFE-A8CD-1C0C5DA83220}" type="presParOf" srcId="{D8DF6E3E-A598-4941-80C9-0958658810C5}" destId="{26E35210-025F-44D6-950D-7D3D85DA83D4}" srcOrd="1" destOrd="0" presId="urn:microsoft.com/office/officeart/2005/8/layout/chevron2"/>
    <dgm:cxn modelId="{E33D9E32-3E9E-4B75-91CF-6E28E9650ACF}" type="presParOf" srcId="{C1C82546-8AFC-4137-92B5-626EADAA893C}" destId="{450CBF7A-1C3E-4DC7-B926-B76ABF157BBF}" srcOrd="3" destOrd="0" presId="urn:microsoft.com/office/officeart/2005/8/layout/chevron2"/>
    <dgm:cxn modelId="{5E04E9B0-5C4D-4992-A9C1-471C4319DCEC}" type="presParOf" srcId="{C1C82546-8AFC-4137-92B5-626EADAA893C}" destId="{BD8410B5-7D5E-41E5-BA49-EE15855AC986}" srcOrd="4" destOrd="0" presId="urn:microsoft.com/office/officeart/2005/8/layout/chevron2"/>
    <dgm:cxn modelId="{B9C11C25-B412-4864-98BB-DD4D16892849}" type="presParOf" srcId="{BD8410B5-7D5E-41E5-BA49-EE15855AC986}" destId="{E51E61B9-72F6-4B38-9E95-6A217187BC91}" srcOrd="0" destOrd="0" presId="urn:microsoft.com/office/officeart/2005/8/layout/chevron2"/>
    <dgm:cxn modelId="{4E369D7C-DA70-4EBA-9D8B-7B089B382C38}" type="presParOf" srcId="{BD8410B5-7D5E-41E5-BA49-EE15855AC986}" destId="{348D255B-D944-4A50-A0EF-31266389DE7F}" srcOrd="1" destOrd="0" presId="urn:microsoft.com/office/officeart/2005/8/layout/chevron2"/>
    <dgm:cxn modelId="{084C30CE-D2CF-48B3-AFFB-75ABA366AF7E}" type="presParOf" srcId="{C1C82546-8AFC-4137-92B5-626EADAA893C}" destId="{D832F146-C181-46AE-8112-74E9CE3DED09}" srcOrd="5" destOrd="0" presId="urn:microsoft.com/office/officeart/2005/8/layout/chevron2"/>
    <dgm:cxn modelId="{86CBB176-D4DD-4924-ABC9-EB7BCA772797}" type="presParOf" srcId="{C1C82546-8AFC-4137-92B5-626EADAA893C}" destId="{EC84D31C-16B8-4C83-8F62-AC48207DF22A}" srcOrd="6" destOrd="0" presId="urn:microsoft.com/office/officeart/2005/8/layout/chevron2"/>
    <dgm:cxn modelId="{F0832198-80C0-4ADA-BAC1-E421531727E9}" type="presParOf" srcId="{EC84D31C-16B8-4C83-8F62-AC48207DF22A}" destId="{5D02AB99-1C2E-4AB4-9940-5BC6BE7A8FA2}" srcOrd="0" destOrd="0" presId="urn:microsoft.com/office/officeart/2005/8/layout/chevron2"/>
    <dgm:cxn modelId="{C5EFF14B-3B23-465E-A4BF-C25F465CFF9B}" type="presParOf" srcId="{EC84D31C-16B8-4C83-8F62-AC48207DF22A}" destId="{403E5AD7-7433-448A-B3C3-78387532D539}" srcOrd="1" destOrd="0" presId="urn:microsoft.com/office/officeart/2005/8/layout/chevron2"/>
    <dgm:cxn modelId="{CDB1D64C-5A54-4949-84B8-0E730D6EB76F}" type="presParOf" srcId="{C1C82546-8AFC-4137-92B5-626EADAA893C}" destId="{4CD0F95F-0710-4FE2-B1ED-A79948C40049}" srcOrd="7" destOrd="0" presId="urn:microsoft.com/office/officeart/2005/8/layout/chevron2"/>
    <dgm:cxn modelId="{44A6BA4A-54B9-43B6-BF92-DA15A3A28114}" type="presParOf" srcId="{C1C82546-8AFC-4137-92B5-626EADAA893C}" destId="{EC3A00C9-EE6B-4D96-B980-BAB933D26621}" srcOrd="8" destOrd="0" presId="urn:microsoft.com/office/officeart/2005/8/layout/chevron2"/>
    <dgm:cxn modelId="{B3877957-30ED-4460-8576-CEA47BE3A348}" type="presParOf" srcId="{EC3A00C9-EE6B-4D96-B980-BAB933D26621}" destId="{F88117F9-F6A6-49D0-B8EE-E4BBA3647274}" srcOrd="0" destOrd="0" presId="urn:microsoft.com/office/officeart/2005/8/layout/chevron2"/>
    <dgm:cxn modelId="{C5380FA6-BA38-404E-ADB2-3CF8E2FCC34A}" type="presParOf" srcId="{EC3A00C9-EE6B-4D96-B980-BAB933D26621}" destId="{660ADFC2-36FA-46EA-BD31-360A2E9EE093}" srcOrd="1" destOrd="0" presId="urn:microsoft.com/office/officeart/2005/8/layout/chevron2"/>
    <dgm:cxn modelId="{78FA6AFD-9CB0-4229-8EDF-CC69CE1A7FC8}" type="presParOf" srcId="{C1C82546-8AFC-4137-92B5-626EADAA893C}" destId="{B1090B73-6BDC-4C58-9AAE-A20101763C25}" srcOrd="9" destOrd="0" presId="urn:microsoft.com/office/officeart/2005/8/layout/chevron2"/>
    <dgm:cxn modelId="{66C6F2AB-60B6-4C0F-815A-4D9A66566443}" type="presParOf" srcId="{C1C82546-8AFC-4137-92B5-626EADAA893C}" destId="{CD2A747A-DD75-4F11-80A4-B95FB3DDBB4E}" srcOrd="10" destOrd="0" presId="urn:microsoft.com/office/officeart/2005/8/layout/chevron2"/>
    <dgm:cxn modelId="{D44BCE3C-7529-4D45-B8A6-CCA718401576}" type="presParOf" srcId="{CD2A747A-DD75-4F11-80A4-B95FB3DDBB4E}" destId="{FC90F114-5A62-48BB-8D0C-23C6C4140C20}" srcOrd="0" destOrd="0" presId="urn:microsoft.com/office/officeart/2005/8/layout/chevron2"/>
    <dgm:cxn modelId="{FEF18CCD-A854-4509-BB01-03BEFB3A9AE4}" type="presParOf" srcId="{CD2A747A-DD75-4F11-80A4-B95FB3DDBB4E}" destId="{292B0C6B-0DEE-4B5A-BCAA-004C2FCF6D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B3785E-75CD-47E6-9F36-421C1E58598B}" type="doc">
      <dgm:prSet loTypeId="urn:microsoft.com/office/officeart/2005/8/layout/hierarchy1" loCatId="hierarchy" qsTypeId="urn:microsoft.com/office/officeart/2005/8/quickstyle/3d2#1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0CEF7188-53B8-4728-963F-35B2EFF6FCE8}">
      <dgm:prSet phldrT="[Текст]" custT="1"/>
      <dgm:spPr/>
      <dgm:t>
        <a:bodyPr/>
        <a:lstStyle/>
        <a:p>
          <a:r>
            <a:rPr lang="ru-RU" sz="2000" b="1" cap="all" baseline="0"/>
            <a:t>Виды опасных факторов</a:t>
          </a:r>
          <a:endParaRPr lang="ru-RU" sz="2000" b="1" cap="all" baseline="0" dirty="0"/>
        </a:p>
      </dgm:t>
    </dgm:pt>
    <dgm:pt modelId="{0E0774D6-BFB0-4AC3-9721-C005062A23E1}" type="parTrans" cxnId="{D1D7AD2C-B912-4CC6-A09B-0FE6556708E8}">
      <dgm:prSet/>
      <dgm:spPr/>
      <dgm:t>
        <a:bodyPr/>
        <a:lstStyle/>
        <a:p>
          <a:endParaRPr lang="ru-RU"/>
        </a:p>
      </dgm:t>
    </dgm:pt>
    <dgm:pt modelId="{D61BEB19-C33F-409E-B7C0-B8716ECCA6E6}" type="sibTrans" cxnId="{D1D7AD2C-B912-4CC6-A09B-0FE6556708E8}">
      <dgm:prSet/>
      <dgm:spPr/>
      <dgm:t>
        <a:bodyPr/>
        <a:lstStyle/>
        <a:p>
          <a:endParaRPr lang="ru-RU"/>
        </a:p>
      </dgm:t>
    </dgm:pt>
    <dgm:pt modelId="{E7BBB1C5-9334-4769-932C-C511984075D2}">
      <dgm:prSet phldrT="[Текст]"/>
      <dgm:spPr/>
      <dgm:t>
        <a:bodyPr/>
        <a:lstStyle/>
        <a:p>
          <a:r>
            <a:rPr lang="ru-RU" b="1" cap="all" baseline="0" dirty="0"/>
            <a:t>Химические</a:t>
          </a:r>
        </a:p>
      </dgm:t>
    </dgm:pt>
    <dgm:pt modelId="{8DF20D24-7BF7-4395-A2A4-0B71E0C980D9}" type="parTrans" cxnId="{574DCBB9-02CB-45C1-918A-42305FBA1A37}">
      <dgm:prSet/>
      <dgm:spPr/>
      <dgm:t>
        <a:bodyPr/>
        <a:lstStyle/>
        <a:p>
          <a:endParaRPr lang="ru-RU"/>
        </a:p>
      </dgm:t>
    </dgm:pt>
    <dgm:pt modelId="{5ED110F0-E250-4C98-A975-14E119E09D96}" type="sibTrans" cxnId="{574DCBB9-02CB-45C1-918A-42305FBA1A37}">
      <dgm:prSet/>
      <dgm:spPr/>
      <dgm:t>
        <a:bodyPr/>
        <a:lstStyle/>
        <a:p>
          <a:endParaRPr lang="ru-RU"/>
        </a:p>
      </dgm:t>
    </dgm:pt>
    <dgm:pt modelId="{E0D13D58-AA61-4FA9-9D07-7EE605C0F5EB}">
      <dgm:prSet phldrT="[Текст]"/>
      <dgm:spPr/>
      <dgm:t>
        <a:bodyPr/>
        <a:lstStyle/>
        <a:p>
          <a:r>
            <a:rPr lang="ru-RU" b="1" cap="all" baseline="0" dirty="0"/>
            <a:t>Биологические</a:t>
          </a:r>
        </a:p>
      </dgm:t>
    </dgm:pt>
    <dgm:pt modelId="{72F95954-7DEA-4401-9A15-F553FD2FAB17}" type="parTrans" cxnId="{583DF0AB-8D63-4E3F-84B2-0E346A408A22}">
      <dgm:prSet/>
      <dgm:spPr/>
      <dgm:t>
        <a:bodyPr/>
        <a:lstStyle/>
        <a:p>
          <a:endParaRPr lang="ru-RU"/>
        </a:p>
      </dgm:t>
    </dgm:pt>
    <dgm:pt modelId="{08C5B9B0-FCB8-4252-B085-4BBCC50819A8}" type="sibTrans" cxnId="{583DF0AB-8D63-4E3F-84B2-0E346A408A22}">
      <dgm:prSet/>
      <dgm:spPr/>
      <dgm:t>
        <a:bodyPr/>
        <a:lstStyle/>
        <a:p>
          <a:endParaRPr lang="ru-RU"/>
        </a:p>
      </dgm:t>
    </dgm:pt>
    <dgm:pt modelId="{E32CDBC6-5790-4AAF-A615-CC5197660325}">
      <dgm:prSet phldrT="[Текст]"/>
      <dgm:spPr/>
      <dgm:t>
        <a:bodyPr/>
        <a:lstStyle/>
        <a:p>
          <a:r>
            <a:rPr lang="ru-RU" b="1" cap="all" baseline="0" dirty="0"/>
            <a:t>Физические</a:t>
          </a:r>
        </a:p>
      </dgm:t>
    </dgm:pt>
    <dgm:pt modelId="{36D01B7B-9150-4FFD-941B-70443961FA7E}" type="parTrans" cxnId="{F2507E16-1286-4BDA-B47A-6EC10B7BF7DC}">
      <dgm:prSet/>
      <dgm:spPr/>
      <dgm:t>
        <a:bodyPr/>
        <a:lstStyle/>
        <a:p>
          <a:endParaRPr lang="ru-RU"/>
        </a:p>
      </dgm:t>
    </dgm:pt>
    <dgm:pt modelId="{EE4256D9-F813-4575-9F02-EA9EC954C649}" type="sibTrans" cxnId="{F2507E16-1286-4BDA-B47A-6EC10B7BF7DC}">
      <dgm:prSet/>
      <dgm:spPr/>
      <dgm:t>
        <a:bodyPr/>
        <a:lstStyle/>
        <a:p>
          <a:endParaRPr lang="ru-RU"/>
        </a:p>
      </dgm:t>
    </dgm:pt>
    <dgm:pt modelId="{743BFDAA-275F-48E5-B563-5DF948C13948}" type="pres">
      <dgm:prSet presAssocID="{38B3785E-75CD-47E6-9F36-421C1E5859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C08D343-CC37-43C1-9243-19588B486B5C}" type="pres">
      <dgm:prSet presAssocID="{0CEF7188-53B8-4728-963F-35B2EFF6FCE8}" presName="hierRoot1" presStyleCnt="0"/>
      <dgm:spPr/>
    </dgm:pt>
    <dgm:pt modelId="{A0CE0B82-1A51-4A30-ADBA-6F719D1F9382}" type="pres">
      <dgm:prSet presAssocID="{0CEF7188-53B8-4728-963F-35B2EFF6FCE8}" presName="composite" presStyleCnt="0"/>
      <dgm:spPr/>
    </dgm:pt>
    <dgm:pt modelId="{23258EF4-E143-433A-8348-AFC17DB5DCA6}" type="pres">
      <dgm:prSet presAssocID="{0CEF7188-53B8-4728-963F-35B2EFF6FCE8}" presName="background" presStyleLbl="node0" presStyleIdx="0" presStyleCnt="1"/>
      <dgm:spPr/>
    </dgm:pt>
    <dgm:pt modelId="{10389CB5-4835-46A2-A16A-1D418F0C109B}" type="pres">
      <dgm:prSet presAssocID="{0CEF7188-53B8-4728-963F-35B2EFF6FCE8}" presName="text" presStyleLbl="fgAcc0" presStyleIdx="0" presStyleCnt="1" custScaleX="127779">
        <dgm:presLayoutVars>
          <dgm:chPref val="3"/>
        </dgm:presLayoutVars>
      </dgm:prSet>
      <dgm:spPr/>
    </dgm:pt>
    <dgm:pt modelId="{E6BF469B-9910-4F9D-8860-4434B4315E91}" type="pres">
      <dgm:prSet presAssocID="{0CEF7188-53B8-4728-963F-35B2EFF6FCE8}" presName="hierChild2" presStyleCnt="0"/>
      <dgm:spPr/>
    </dgm:pt>
    <dgm:pt modelId="{A6BD618F-EDF2-4AD3-863F-CE163CF31059}" type="pres">
      <dgm:prSet presAssocID="{8DF20D24-7BF7-4395-A2A4-0B71E0C980D9}" presName="Name10" presStyleLbl="parChTrans1D2" presStyleIdx="0" presStyleCnt="3"/>
      <dgm:spPr/>
    </dgm:pt>
    <dgm:pt modelId="{83AD9E10-EAE7-48B9-8390-72233E598727}" type="pres">
      <dgm:prSet presAssocID="{E7BBB1C5-9334-4769-932C-C511984075D2}" presName="hierRoot2" presStyleCnt="0"/>
      <dgm:spPr/>
    </dgm:pt>
    <dgm:pt modelId="{9A18855A-190A-4252-A6E0-4226A3A45B82}" type="pres">
      <dgm:prSet presAssocID="{E7BBB1C5-9334-4769-932C-C511984075D2}" presName="composite2" presStyleCnt="0"/>
      <dgm:spPr/>
    </dgm:pt>
    <dgm:pt modelId="{F0444383-6749-4074-97FB-4E1B1192D509}" type="pres">
      <dgm:prSet presAssocID="{E7BBB1C5-9334-4769-932C-C511984075D2}" presName="background2" presStyleLbl="node2" presStyleIdx="0" presStyleCnt="3"/>
      <dgm:spPr/>
    </dgm:pt>
    <dgm:pt modelId="{1C8C9B4C-E204-4BDC-846A-36834926D71C}" type="pres">
      <dgm:prSet presAssocID="{E7BBB1C5-9334-4769-932C-C511984075D2}" presName="text2" presStyleLbl="fgAcc2" presStyleIdx="0" presStyleCnt="3">
        <dgm:presLayoutVars>
          <dgm:chPref val="3"/>
        </dgm:presLayoutVars>
      </dgm:prSet>
      <dgm:spPr/>
    </dgm:pt>
    <dgm:pt modelId="{AEFCD0CA-9F5C-4452-973E-30CC06EA3B6B}" type="pres">
      <dgm:prSet presAssocID="{E7BBB1C5-9334-4769-932C-C511984075D2}" presName="hierChild3" presStyleCnt="0"/>
      <dgm:spPr/>
    </dgm:pt>
    <dgm:pt modelId="{99CC0566-38AC-41F4-AD45-A1068E9EC16A}" type="pres">
      <dgm:prSet presAssocID="{72F95954-7DEA-4401-9A15-F553FD2FAB17}" presName="Name10" presStyleLbl="parChTrans1D2" presStyleIdx="1" presStyleCnt="3"/>
      <dgm:spPr/>
    </dgm:pt>
    <dgm:pt modelId="{CAD65D8A-034F-4BCD-923A-2785C535B6AE}" type="pres">
      <dgm:prSet presAssocID="{E0D13D58-AA61-4FA9-9D07-7EE605C0F5EB}" presName="hierRoot2" presStyleCnt="0"/>
      <dgm:spPr/>
    </dgm:pt>
    <dgm:pt modelId="{34F063A7-8CFC-498F-BEE1-0D35D9BFCB60}" type="pres">
      <dgm:prSet presAssocID="{E0D13D58-AA61-4FA9-9D07-7EE605C0F5EB}" presName="composite2" presStyleCnt="0"/>
      <dgm:spPr/>
    </dgm:pt>
    <dgm:pt modelId="{D1B43DF2-AF1D-480A-9944-DB7CA702F8E6}" type="pres">
      <dgm:prSet presAssocID="{E0D13D58-AA61-4FA9-9D07-7EE605C0F5EB}" presName="background2" presStyleLbl="node2" presStyleIdx="1" presStyleCnt="3"/>
      <dgm:spPr/>
    </dgm:pt>
    <dgm:pt modelId="{BEC98E20-8120-4D5F-A07D-4CD9ED1FB7DE}" type="pres">
      <dgm:prSet presAssocID="{E0D13D58-AA61-4FA9-9D07-7EE605C0F5EB}" presName="text2" presStyleLbl="fgAcc2" presStyleIdx="1" presStyleCnt="3">
        <dgm:presLayoutVars>
          <dgm:chPref val="3"/>
        </dgm:presLayoutVars>
      </dgm:prSet>
      <dgm:spPr/>
    </dgm:pt>
    <dgm:pt modelId="{CE3868E4-B31C-46E8-856C-6E9D8515E6A7}" type="pres">
      <dgm:prSet presAssocID="{E0D13D58-AA61-4FA9-9D07-7EE605C0F5EB}" presName="hierChild3" presStyleCnt="0"/>
      <dgm:spPr/>
    </dgm:pt>
    <dgm:pt modelId="{A181F334-A07C-4007-ADD8-9E03844174BB}" type="pres">
      <dgm:prSet presAssocID="{36D01B7B-9150-4FFD-941B-70443961FA7E}" presName="Name10" presStyleLbl="parChTrans1D2" presStyleIdx="2" presStyleCnt="3"/>
      <dgm:spPr/>
    </dgm:pt>
    <dgm:pt modelId="{305062AC-FED6-428D-AEBC-87E9F47901E8}" type="pres">
      <dgm:prSet presAssocID="{E32CDBC6-5790-4AAF-A615-CC5197660325}" presName="hierRoot2" presStyleCnt="0"/>
      <dgm:spPr/>
    </dgm:pt>
    <dgm:pt modelId="{EBCABCF8-AD9A-4D10-9559-1D01F158EC73}" type="pres">
      <dgm:prSet presAssocID="{E32CDBC6-5790-4AAF-A615-CC5197660325}" presName="composite2" presStyleCnt="0"/>
      <dgm:spPr/>
    </dgm:pt>
    <dgm:pt modelId="{66032C1C-D9A0-4956-8A88-DE544EF21B3B}" type="pres">
      <dgm:prSet presAssocID="{E32CDBC6-5790-4AAF-A615-CC5197660325}" presName="background2" presStyleLbl="node2" presStyleIdx="2" presStyleCnt="3"/>
      <dgm:spPr/>
    </dgm:pt>
    <dgm:pt modelId="{51E8CEC0-3152-448A-A213-2537A7D9A40C}" type="pres">
      <dgm:prSet presAssocID="{E32CDBC6-5790-4AAF-A615-CC5197660325}" presName="text2" presStyleLbl="fgAcc2" presStyleIdx="2" presStyleCnt="3">
        <dgm:presLayoutVars>
          <dgm:chPref val="3"/>
        </dgm:presLayoutVars>
      </dgm:prSet>
      <dgm:spPr/>
    </dgm:pt>
    <dgm:pt modelId="{7F895F3E-35D9-470A-B881-FC4E9E501E35}" type="pres">
      <dgm:prSet presAssocID="{E32CDBC6-5790-4AAF-A615-CC5197660325}" presName="hierChild3" presStyleCnt="0"/>
      <dgm:spPr/>
    </dgm:pt>
  </dgm:ptLst>
  <dgm:cxnLst>
    <dgm:cxn modelId="{885D320C-50B8-4172-A157-700D29A5DEC3}" type="presOf" srcId="{36D01B7B-9150-4FFD-941B-70443961FA7E}" destId="{A181F334-A07C-4007-ADD8-9E03844174BB}" srcOrd="0" destOrd="0" presId="urn:microsoft.com/office/officeart/2005/8/layout/hierarchy1"/>
    <dgm:cxn modelId="{F2507E16-1286-4BDA-B47A-6EC10B7BF7DC}" srcId="{0CEF7188-53B8-4728-963F-35B2EFF6FCE8}" destId="{E32CDBC6-5790-4AAF-A615-CC5197660325}" srcOrd="2" destOrd="0" parTransId="{36D01B7B-9150-4FFD-941B-70443961FA7E}" sibTransId="{EE4256D9-F813-4575-9F02-EA9EC954C649}"/>
    <dgm:cxn modelId="{EAC5A619-C37F-41D8-B048-C50B03137085}" type="presOf" srcId="{E32CDBC6-5790-4AAF-A615-CC5197660325}" destId="{51E8CEC0-3152-448A-A213-2537A7D9A40C}" srcOrd="0" destOrd="0" presId="urn:microsoft.com/office/officeart/2005/8/layout/hierarchy1"/>
    <dgm:cxn modelId="{2B3DD32B-5A15-4595-8935-ECE408A55C66}" type="presOf" srcId="{72F95954-7DEA-4401-9A15-F553FD2FAB17}" destId="{99CC0566-38AC-41F4-AD45-A1068E9EC16A}" srcOrd="0" destOrd="0" presId="urn:microsoft.com/office/officeart/2005/8/layout/hierarchy1"/>
    <dgm:cxn modelId="{D1D7AD2C-B912-4CC6-A09B-0FE6556708E8}" srcId="{38B3785E-75CD-47E6-9F36-421C1E58598B}" destId="{0CEF7188-53B8-4728-963F-35B2EFF6FCE8}" srcOrd="0" destOrd="0" parTransId="{0E0774D6-BFB0-4AC3-9721-C005062A23E1}" sibTransId="{D61BEB19-C33F-409E-B7C0-B8716ECCA6E6}"/>
    <dgm:cxn modelId="{D1F8C05B-47C8-489A-B9FF-249700988BDC}" type="presOf" srcId="{E0D13D58-AA61-4FA9-9D07-7EE605C0F5EB}" destId="{BEC98E20-8120-4D5F-A07D-4CD9ED1FB7DE}" srcOrd="0" destOrd="0" presId="urn:microsoft.com/office/officeart/2005/8/layout/hierarchy1"/>
    <dgm:cxn modelId="{B68E7647-DE8E-4CBF-B81F-BAA81B7343FD}" type="presOf" srcId="{38B3785E-75CD-47E6-9F36-421C1E58598B}" destId="{743BFDAA-275F-48E5-B563-5DF948C13948}" srcOrd="0" destOrd="0" presId="urn:microsoft.com/office/officeart/2005/8/layout/hierarchy1"/>
    <dgm:cxn modelId="{2316A247-DD3F-4DEC-9368-8FB425CFA958}" type="presOf" srcId="{0CEF7188-53B8-4728-963F-35B2EFF6FCE8}" destId="{10389CB5-4835-46A2-A16A-1D418F0C109B}" srcOrd="0" destOrd="0" presId="urn:microsoft.com/office/officeart/2005/8/layout/hierarchy1"/>
    <dgm:cxn modelId="{BE2B9355-35B4-4645-9FC3-B8EC50C12362}" type="presOf" srcId="{E7BBB1C5-9334-4769-932C-C511984075D2}" destId="{1C8C9B4C-E204-4BDC-846A-36834926D71C}" srcOrd="0" destOrd="0" presId="urn:microsoft.com/office/officeart/2005/8/layout/hierarchy1"/>
    <dgm:cxn modelId="{F7516D8D-1FBB-402C-AD9D-32A2BB42F6DD}" type="presOf" srcId="{8DF20D24-7BF7-4395-A2A4-0B71E0C980D9}" destId="{A6BD618F-EDF2-4AD3-863F-CE163CF31059}" srcOrd="0" destOrd="0" presId="urn:microsoft.com/office/officeart/2005/8/layout/hierarchy1"/>
    <dgm:cxn modelId="{583DF0AB-8D63-4E3F-84B2-0E346A408A22}" srcId="{0CEF7188-53B8-4728-963F-35B2EFF6FCE8}" destId="{E0D13D58-AA61-4FA9-9D07-7EE605C0F5EB}" srcOrd="1" destOrd="0" parTransId="{72F95954-7DEA-4401-9A15-F553FD2FAB17}" sibTransId="{08C5B9B0-FCB8-4252-B085-4BBCC50819A8}"/>
    <dgm:cxn modelId="{574DCBB9-02CB-45C1-918A-42305FBA1A37}" srcId="{0CEF7188-53B8-4728-963F-35B2EFF6FCE8}" destId="{E7BBB1C5-9334-4769-932C-C511984075D2}" srcOrd="0" destOrd="0" parTransId="{8DF20D24-7BF7-4395-A2A4-0B71E0C980D9}" sibTransId="{5ED110F0-E250-4C98-A975-14E119E09D96}"/>
    <dgm:cxn modelId="{F8C8ADF1-733C-44B2-B41F-EA676C8B80F9}" type="presParOf" srcId="{743BFDAA-275F-48E5-B563-5DF948C13948}" destId="{CC08D343-CC37-43C1-9243-19588B486B5C}" srcOrd="0" destOrd="0" presId="urn:microsoft.com/office/officeart/2005/8/layout/hierarchy1"/>
    <dgm:cxn modelId="{BC2B0153-0F28-4EBF-B379-14A73B1EE935}" type="presParOf" srcId="{CC08D343-CC37-43C1-9243-19588B486B5C}" destId="{A0CE0B82-1A51-4A30-ADBA-6F719D1F9382}" srcOrd="0" destOrd="0" presId="urn:microsoft.com/office/officeart/2005/8/layout/hierarchy1"/>
    <dgm:cxn modelId="{4A166EB6-897D-4544-BA46-410067085069}" type="presParOf" srcId="{A0CE0B82-1A51-4A30-ADBA-6F719D1F9382}" destId="{23258EF4-E143-433A-8348-AFC17DB5DCA6}" srcOrd="0" destOrd="0" presId="urn:microsoft.com/office/officeart/2005/8/layout/hierarchy1"/>
    <dgm:cxn modelId="{5ABD6695-079A-43FD-AFBE-4B38EC2F57AA}" type="presParOf" srcId="{A0CE0B82-1A51-4A30-ADBA-6F719D1F9382}" destId="{10389CB5-4835-46A2-A16A-1D418F0C109B}" srcOrd="1" destOrd="0" presId="urn:microsoft.com/office/officeart/2005/8/layout/hierarchy1"/>
    <dgm:cxn modelId="{46BA3D49-EE22-4C2D-A783-C5D2248A26B0}" type="presParOf" srcId="{CC08D343-CC37-43C1-9243-19588B486B5C}" destId="{E6BF469B-9910-4F9D-8860-4434B4315E91}" srcOrd="1" destOrd="0" presId="urn:microsoft.com/office/officeart/2005/8/layout/hierarchy1"/>
    <dgm:cxn modelId="{05C04588-C29E-4085-AC88-A2E7CA84181C}" type="presParOf" srcId="{E6BF469B-9910-4F9D-8860-4434B4315E91}" destId="{A6BD618F-EDF2-4AD3-863F-CE163CF31059}" srcOrd="0" destOrd="0" presId="urn:microsoft.com/office/officeart/2005/8/layout/hierarchy1"/>
    <dgm:cxn modelId="{2734B870-87FA-4456-92CB-FA90D95A4B26}" type="presParOf" srcId="{E6BF469B-9910-4F9D-8860-4434B4315E91}" destId="{83AD9E10-EAE7-48B9-8390-72233E598727}" srcOrd="1" destOrd="0" presId="urn:microsoft.com/office/officeart/2005/8/layout/hierarchy1"/>
    <dgm:cxn modelId="{F8AA27E3-5104-4BE6-A8C2-2BA19003C590}" type="presParOf" srcId="{83AD9E10-EAE7-48B9-8390-72233E598727}" destId="{9A18855A-190A-4252-A6E0-4226A3A45B82}" srcOrd="0" destOrd="0" presId="urn:microsoft.com/office/officeart/2005/8/layout/hierarchy1"/>
    <dgm:cxn modelId="{129D5779-6A8F-4BD3-8411-A4F5804C3571}" type="presParOf" srcId="{9A18855A-190A-4252-A6E0-4226A3A45B82}" destId="{F0444383-6749-4074-97FB-4E1B1192D509}" srcOrd="0" destOrd="0" presId="urn:microsoft.com/office/officeart/2005/8/layout/hierarchy1"/>
    <dgm:cxn modelId="{577F207A-8495-4142-AC87-6E0C311992A5}" type="presParOf" srcId="{9A18855A-190A-4252-A6E0-4226A3A45B82}" destId="{1C8C9B4C-E204-4BDC-846A-36834926D71C}" srcOrd="1" destOrd="0" presId="urn:microsoft.com/office/officeart/2005/8/layout/hierarchy1"/>
    <dgm:cxn modelId="{865D49AA-6170-43AC-9740-8BBF30B55AC3}" type="presParOf" srcId="{83AD9E10-EAE7-48B9-8390-72233E598727}" destId="{AEFCD0CA-9F5C-4452-973E-30CC06EA3B6B}" srcOrd="1" destOrd="0" presId="urn:microsoft.com/office/officeart/2005/8/layout/hierarchy1"/>
    <dgm:cxn modelId="{92749AB6-EAD0-478E-9325-F18901ED3A55}" type="presParOf" srcId="{E6BF469B-9910-4F9D-8860-4434B4315E91}" destId="{99CC0566-38AC-41F4-AD45-A1068E9EC16A}" srcOrd="2" destOrd="0" presId="urn:microsoft.com/office/officeart/2005/8/layout/hierarchy1"/>
    <dgm:cxn modelId="{35E4627A-4DDE-444B-BF62-4E7FA3CB188D}" type="presParOf" srcId="{E6BF469B-9910-4F9D-8860-4434B4315E91}" destId="{CAD65D8A-034F-4BCD-923A-2785C535B6AE}" srcOrd="3" destOrd="0" presId="urn:microsoft.com/office/officeart/2005/8/layout/hierarchy1"/>
    <dgm:cxn modelId="{302097E2-F41A-43C2-BB3F-F980F8F13C4F}" type="presParOf" srcId="{CAD65D8A-034F-4BCD-923A-2785C535B6AE}" destId="{34F063A7-8CFC-498F-BEE1-0D35D9BFCB60}" srcOrd="0" destOrd="0" presId="urn:microsoft.com/office/officeart/2005/8/layout/hierarchy1"/>
    <dgm:cxn modelId="{CB3AF88B-2987-4260-9BBD-6159381019CA}" type="presParOf" srcId="{34F063A7-8CFC-498F-BEE1-0D35D9BFCB60}" destId="{D1B43DF2-AF1D-480A-9944-DB7CA702F8E6}" srcOrd="0" destOrd="0" presId="urn:microsoft.com/office/officeart/2005/8/layout/hierarchy1"/>
    <dgm:cxn modelId="{3148054E-7883-4C08-86B1-A5C204271D71}" type="presParOf" srcId="{34F063A7-8CFC-498F-BEE1-0D35D9BFCB60}" destId="{BEC98E20-8120-4D5F-A07D-4CD9ED1FB7DE}" srcOrd="1" destOrd="0" presId="urn:microsoft.com/office/officeart/2005/8/layout/hierarchy1"/>
    <dgm:cxn modelId="{05742796-6DE8-430E-8D79-78AE0A11D542}" type="presParOf" srcId="{CAD65D8A-034F-4BCD-923A-2785C535B6AE}" destId="{CE3868E4-B31C-46E8-856C-6E9D8515E6A7}" srcOrd="1" destOrd="0" presId="urn:microsoft.com/office/officeart/2005/8/layout/hierarchy1"/>
    <dgm:cxn modelId="{CEE69C56-3BF1-4537-9E1D-A873A7A104BB}" type="presParOf" srcId="{E6BF469B-9910-4F9D-8860-4434B4315E91}" destId="{A181F334-A07C-4007-ADD8-9E03844174BB}" srcOrd="4" destOrd="0" presId="urn:microsoft.com/office/officeart/2005/8/layout/hierarchy1"/>
    <dgm:cxn modelId="{D69FD6DA-D273-4148-9049-BC091861F590}" type="presParOf" srcId="{E6BF469B-9910-4F9D-8860-4434B4315E91}" destId="{305062AC-FED6-428D-AEBC-87E9F47901E8}" srcOrd="5" destOrd="0" presId="urn:microsoft.com/office/officeart/2005/8/layout/hierarchy1"/>
    <dgm:cxn modelId="{B6BF35DC-F9BE-452B-82CF-E8E026F1A385}" type="presParOf" srcId="{305062AC-FED6-428D-AEBC-87E9F47901E8}" destId="{EBCABCF8-AD9A-4D10-9559-1D01F158EC73}" srcOrd="0" destOrd="0" presId="urn:microsoft.com/office/officeart/2005/8/layout/hierarchy1"/>
    <dgm:cxn modelId="{50EA1CF5-1507-4617-87C2-FB7EAA313050}" type="presParOf" srcId="{EBCABCF8-AD9A-4D10-9559-1D01F158EC73}" destId="{66032C1C-D9A0-4956-8A88-DE544EF21B3B}" srcOrd="0" destOrd="0" presId="urn:microsoft.com/office/officeart/2005/8/layout/hierarchy1"/>
    <dgm:cxn modelId="{3D37F04A-13F4-4C44-A53B-4D5CA9DBF7BE}" type="presParOf" srcId="{EBCABCF8-AD9A-4D10-9559-1D01F158EC73}" destId="{51E8CEC0-3152-448A-A213-2537A7D9A40C}" srcOrd="1" destOrd="0" presId="urn:microsoft.com/office/officeart/2005/8/layout/hierarchy1"/>
    <dgm:cxn modelId="{858E214B-3716-4587-9F1C-726E9A14E4E4}" type="presParOf" srcId="{305062AC-FED6-428D-AEBC-87E9F47901E8}" destId="{7F895F3E-35D9-470A-B881-FC4E9E501E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7753D-0821-4B33-86B3-842420BFFDAE}">
      <dsp:nvSpPr>
        <dsp:cNvPr id="0" name=""/>
        <dsp:cNvSpPr/>
      </dsp:nvSpPr>
      <dsp:spPr>
        <a:xfrm rot="5400000">
          <a:off x="-154739" y="414443"/>
          <a:ext cx="1031598" cy="72211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1</a:t>
          </a:r>
        </a:p>
      </dsp:txBody>
      <dsp:txXfrm rot="-5400000">
        <a:off x="1" y="620762"/>
        <a:ext cx="722118" cy="309480"/>
      </dsp:txXfrm>
    </dsp:sp>
    <dsp:sp modelId="{53FAE79C-F1B9-48B2-AC1D-02C9187F960D}">
      <dsp:nvSpPr>
        <dsp:cNvPr id="0" name=""/>
        <dsp:cNvSpPr/>
      </dsp:nvSpPr>
      <dsp:spPr>
        <a:xfrm rot="5400000">
          <a:off x="4202198" y="-3425467"/>
          <a:ext cx="1080720" cy="804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Требования к категориям упитанности туш крупного рогатого скота, свиней, овец и сельскохозяйственной птицы (куры, гуси) согласно требованиям ГОСТ. Правила товарной оценки туш.</a:t>
          </a:r>
        </a:p>
      </dsp:txBody>
      <dsp:txXfrm rot="-5400000">
        <a:off x="722118" y="107369"/>
        <a:ext cx="7988125" cy="975208"/>
      </dsp:txXfrm>
    </dsp:sp>
    <dsp:sp modelId="{9B14D8FF-AB9D-480F-9D91-B320ED27A849}">
      <dsp:nvSpPr>
        <dsp:cNvPr id="0" name=""/>
        <dsp:cNvSpPr/>
      </dsp:nvSpPr>
      <dsp:spPr>
        <a:xfrm rot="5400000">
          <a:off x="-154739" y="1536367"/>
          <a:ext cx="1031598" cy="722118"/>
        </a:xfrm>
        <a:prstGeom prst="chevron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2</a:t>
          </a:r>
        </a:p>
      </dsp:txBody>
      <dsp:txXfrm rot="-5400000">
        <a:off x="1" y="1742686"/>
        <a:ext cx="722118" cy="309480"/>
      </dsp:txXfrm>
    </dsp:sp>
    <dsp:sp modelId="{26E35210-025F-44D6-950D-7D3D85DA83D4}">
      <dsp:nvSpPr>
        <dsp:cNvPr id="0" name=""/>
        <dsp:cNvSpPr/>
      </dsp:nvSpPr>
      <dsp:spPr>
        <a:xfrm rot="5400000">
          <a:off x="4233606" y="-2303542"/>
          <a:ext cx="1017904" cy="804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Правила маркировки туш крупного рогатого скота, свиней, овец и сельскохозяйственной птицы (куры, гуси) согласно требованиям ГОСТ и ТР ТС. Порядок нанесения оттисков клейм и штампов. </a:t>
          </a:r>
        </a:p>
      </dsp:txBody>
      <dsp:txXfrm rot="-5400000">
        <a:off x="722118" y="1257636"/>
        <a:ext cx="7991191" cy="918524"/>
      </dsp:txXfrm>
    </dsp:sp>
    <dsp:sp modelId="{E51E61B9-72F6-4B38-9E95-6A217187BC91}">
      <dsp:nvSpPr>
        <dsp:cNvPr id="0" name=""/>
        <dsp:cNvSpPr/>
      </dsp:nvSpPr>
      <dsp:spPr>
        <a:xfrm rot="5400000">
          <a:off x="-154739" y="2660813"/>
          <a:ext cx="1031598" cy="722118"/>
        </a:xfrm>
        <a:prstGeom prst="chevron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3</a:t>
          </a:r>
        </a:p>
      </dsp:txBody>
      <dsp:txXfrm rot="-5400000">
        <a:off x="1" y="2867132"/>
        <a:ext cx="722118" cy="309480"/>
      </dsp:txXfrm>
    </dsp:sp>
    <dsp:sp modelId="{348D255B-D944-4A50-A0EF-31266389DE7F}">
      <dsp:nvSpPr>
        <dsp:cNvPr id="0" name=""/>
        <dsp:cNvSpPr/>
      </dsp:nvSpPr>
      <dsp:spPr>
        <a:xfrm rot="5400000">
          <a:off x="4231085" y="-1179097"/>
          <a:ext cx="1022947" cy="804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Правила проведения органолептической оценки качества туш сельскохозяйственных животных и птицы. Требования к органолептическим параметрам мясного сырья.</a:t>
          </a:r>
        </a:p>
      </dsp:txBody>
      <dsp:txXfrm rot="-5400000">
        <a:off x="722118" y="2379806"/>
        <a:ext cx="7990945" cy="923075"/>
      </dsp:txXfrm>
    </dsp:sp>
    <dsp:sp modelId="{5D02AB99-1C2E-4AB4-9940-5BC6BE7A8FA2}">
      <dsp:nvSpPr>
        <dsp:cNvPr id="0" name=""/>
        <dsp:cNvSpPr/>
      </dsp:nvSpPr>
      <dsp:spPr>
        <a:xfrm rot="5400000">
          <a:off x="-154739" y="3609054"/>
          <a:ext cx="1031598" cy="722118"/>
        </a:xfrm>
        <a:prstGeom prst="chevron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4</a:t>
          </a:r>
        </a:p>
      </dsp:txBody>
      <dsp:txXfrm rot="-5400000">
        <a:off x="1" y="3815373"/>
        <a:ext cx="722118" cy="309480"/>
      </dsp:txXfrm>
    </dsp:sp>
    <dsp:sp modelId="{403E5AD7-7433-448A-B3C3-78387532D539}">
      <dsp:nvSpPr>
        <dsp:cNvPr id="0" name=""/>
        <dsp:cNvSpPr/>
      </dsp:nvSpPr>
      <dsp:spPr>
        <a:xfrm rot="5400000">
          <a:off x="4407289" y="-230855"/>
          <a:ext cx="670538" cy="804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Классификация и категорийность субпродуктов. Органолептическая оценка качества субпродуктов.</a:t>
          </a:r>
        </a:p>
      </dsp:txBody>
      <dsp:txXfrm rot="-5400000">
        <a:off x="722118" y="3487049"/>
        <a:ext cx="8008148" cy="605072"/>
      </dsp:txXfrm>
    </dsp:sp>
    <dsp:sp modelId="{F88117F9-F6A6-49D0-B8EE-E4BBA3647274}">
      <dsp:nvSpPr>
        <dsp:cNvPr id="0" name=""/>
        <dsp:cNvSpPr/>
      </dsp:nvSpPr>
      <dsp:spPr>
        <a:xfrm rot="5400000">
          <a:off x="-154739" y="4557296"/>
          <a:ext cx="1031598" cy="722118"/>
        </a:xfrm>
        <a:prstGeom prst="chevron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5</a:t>
          </a:r>
        </a:p>
      </dsp:txBody>
      <dsp:txXfrm rot="-5400000">
        <a:off x="1" y="4763615"/>
        <a:ext cx="722118" cy="309480"/>
      </dsp:txXfrm>
    </dsp:sp>
    <dsp:sp modelId="{660ADFC2-36FA-46EA-BD31-360A2E9EE093}">
      <dsp:nvSpPr>
        <dsp:cNvPr id="0" name=""/>
        <dsp:cNvSpPr/>
      </dsp:nvSpPr>
      <dsp:spPr>
        <a:xfrm rot="5400000">
          <a:off x="4407289" y="717385"/>
          <a:ext cx="670538" cy="804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Классификация и категорийность яйца куриного пищевого. Маркировка яйца.</a:t>
          </a:r>
        </a:p>
      </dsp:txBody>
      <dsp:txXfrm rot="-5400000">
        <a:off x="722118" y="4435290"/>
        <a:ext cx="8008148" cy="605072"/>
      </dsp:txXfrm>
    </dsp:sp>
    <dsp:sp modelId="{FC90F114-5A62-48BB-8D0C-23C6C4140C20}">
      <dsp:nvSpPr>
        <dsp:cNvPr id="0" name=""/>
        <dsp:cNvSpPr/>
      </dsp:nvSpPr>
      <dsp:spPr>
        <a:xfrm rot="5400000">
          <a:off x="-154739" y="5697928"/>
          <a:ext cx="1031598" cy="722118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6</a:t>
          </a:r>
        </a:p>
      </dsp:txBody>
      <dsp:txXfrm rot="-5400000">
        <a:off x="1" y="5904247"/>
        <a:ext cx="722118" cy="309480"/>
      </dsp:txXfrm>
    </dsp:sp>
    <dsp:sp modelId="{292B0C6B-0DEE-4B5A-BCAA-004C2FCF6D20}">
      <dsp:nvSpPr>
        <dsp:cNvPr id="0" name=""/>
        <dsp:cNvSpPr/>
      </dsp:nvSpPr>
      <dsp:spPr>
        <a:xfrm rot="5400000">
          <a:off x="4214898" y="1858017"/>
          <a:ext cx="1055320" cy="804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Прослеживаемость безопасности и качества мясного сырья на основе принципов системы HACCP (ХАССП) на предприятиях по убою и первичной переработке скота и птицы. </a:t>
          </a:r>
        </a:p>
      </dsp:txBody>
      <dsp:txXfrm rot="-5400000">
        <a:off x="722118" y="5402313"/>
        <a:ext cx="7989365" cy="952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1F334-A07C-4007-ADD8-9E03844174BB}">
      <dsp:nvSpPr>
        <dsp:cNvPr id="0" name=""/>
        <dsp:cNvSpPr/>
      </dsp:nvSpPr>
      <dsp:spPr>
        <a:xfrm>
          <a:off x="4117730" y="2133615"/>
          <a:ext cx="2922260" cy="695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871"/>
              </a:lnTo>
              <a:lnTo>
                <a:pt x="2922260" y="473871"/>
              </a:lnTo>
              <a:lnTo>
                <a:pt x="2922260" y="69536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C0566-38AC-41F4-AD45-A1068E9EC16A}">
      <dsp:nvSpPr>
        <dsp:cNvPr id="0" name=""/>
        <dsp:cNvSpPr/>
      </dsp:nvSpPr>
      <dsp:spPr>
        <a:xfrm>
          <a:off x="4072010" y="2133615"/>
          <a:ext cx="91440" cy="6953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536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D618F-EDF2-4AD3-863F-CE163CF31059}">
      <dsp:nvSpPr>
        <dsp:cNvPr id="0" name=""/>
        <dsp:cNvSpPr/>
      </dsp:nvSpPr>
      <dsp:spPr>
        <a:xfrm>
          <a:off x="1195470" y="2133615"/>
          <a:ext cx="2922260" cy="695365"/>
        </a:xfrm>
        <a:custGeom>
          <a:avLst/>
          <a:gdLst/>
          <a:ahLst/>
          <a:cxnLst/>
          <a:rect l="0" t="0" r="0" b="0"/>
          <a:pathLst>
            <a:path>
              <a:moveTo>
                <a:pt x="2922260" y="0"/>
              </a:moveTo>
              <a:lnTo>
                <a:pt x="2922260" y="473871"/>
              </a:lnTo>
              <a:lnTo>
                <a:pt x="0" y="473871"/>
              </a:lnTo>
              <a:lnTo>
                <a:pt x="0" y="69536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58EF4-E143-433A-8348-AFC17DB5DCA6}">
      <dsp:nvSpPr>
        <dsp:cNvPr id="0" name=""/>
        <dsp:cNvSpPr/>
      </dsp:nvSpPr>
      <dsp:spPr>
        <a:xfrm>
          <a:off x="2590170" y="615368"/>
          <a:ext cx="3055119" cy="15182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389CB5-4835-46A2-A16A-1D418F0C109B}">
      <dsp:nvSpPr>
        <dsp:cNvPr id="0" name=""/>
        <dsp:cNvSpPr/>
      </dsp:nvSpPr>
      <dsp:spPr>
        <a:xfrm>
          <a:off x="2855831" y="867745"/>
          <a:ext cx="3055119" cy="151824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cap="all" baseline="0"/>
            <a:t>Виды опасных факторов</a:t>
          </a:r>
          <a:endParaRPr lang="ru-RU" sz="2000" b="1" kern="1200" cap="all" baseline="0" dirty="0"/>
        </a:p>
      </dsp:txBody>
      <dsp:txXfrm>
        <a:off x="2900299" y="912213"/>
        <a:ext cx="2966183" cy="1429311"/>
      </dsp:txXfrm>
    </dsp:sp>
    <dsp:sp modelId="{F0444383-6749-4074-97FB-4E1B1192D509}">
      <dsp:nvSpPr>
        <dsp:cNvPr id="0" name=""/>
        <dsp:cNvSpPr/>
      </dsp:nvSpPr>
      <dsp:spPr>
        <a:xfrm>
          <a:off x="0" y="2828981"/>
          <a:ext cx="2390940" cy="15182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8C9B4C-E204-4BDC-846A-36834926D71C}">
      <dsp:nvSpPr>
        <dsp:cNvPr id="0" name=""/>
        <dsp:cNvSpPr/>
      </dsp:nvSpPr>
      <dsp:spPr>
        <a:xfrm>
          <a:off x="265660" y="3081358"/>
          <a:ext cx="2390940" cy="151824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cap="all" baseline="0" dirty="0"/>
            <a:t>Химические</a:t>
          </a:r>
        </a:p>
      </dsp:txBody>
      <dsp:txXfrm>
        <a:off x="310128" y="3125826"/>
        <a:ext cx="2302004" cy="1429311"/>
      </dsp:txXfrm>
    </dsp:sp>
    <dsp:sp modelId="{D1B43DF2-AF1D-480A-9944-DB7CA702F8E6}">
      <dsp:nvSpPr>
        <dsp:cNvPr id="0" name=""/>
        <dsp:cNvSpPr/>
      </dsp:nvSpPr>
      <dsp:spPr>
        <a:xfrm>
          <a:off x="2922260" y="2828981"/>
          <a:ext cx="2390940" cy="15182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C98E20-8120-4D5F-A07D-4CD9ED1FB7DE}">
      <dsp:nvSpPr>
        <dsp:cNvPr id="0" name=""/>
        <dsp:cNvSpPr/>
      </dsp:nvSpPr>
      <dsp:spPr>
        <a:xfrm>
          <a:off x="3187920" y="3081358"/>
          <a:ext cx="2390940" cy="151824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cap="all" baseline="0" dirty="0"/>
            <a:t>Биологические</a:t>
          </a:r>
        </a:p>
      </dsp:txBody>
      <dsp:txXfrm>
        <a:off x="3232388" y="3125826"/>
        <a:ext cx="2302004" cy="1429311"/>
      </dsp:txXfrm>
    </dsp:sp>
    <dsp:sp modelId="{66032C1C-D9A0-4956-8A88-DE544EF21B3B}">
      <dsp:nvSpPr>
        <dsp:cNvPr id="0" name=""/>
        <dsp:cNvSpPr/>
      </dsp:nvSpPr>
      <dsp:spPr>
        <a:xfrm>
          <a:off x="5844521" y="2828981"/>
          <a:ext cx="2390940" cy="15182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8CEC0-3152-448A-A213-2537A7D9A40C}">
      <dsp:nvSpPr>
        <dsp:cNvPr id="0" name=""/>
        <dsp:cNvSpPr/>
      </dsp:nvSpPr>
      <dsp:spPr>
        <a:xfrm>
          <a:off x="6110181" y="3081358"/>
          <a:ext cx="2390940" cy="151824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cap="all" baseline="0" dirty="0"/>
            <a:t>Физические</a:t>
          </a:r>
        </a:p>
      </dsp:txBody>
      <dsp:txXfrm>
        <a:off x="6154649" y="3125826"/>
        <a:ext cx="2302004" cy="1429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77057-7AB5-4C7D-A8AD-956248DC77B6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0AAF4-6776-4809-A2A6-D51E81C86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0AAF4-6776-4809-A2A6-D51E81C86AE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E478-6026-4409-935F-E6406BDB0A14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B0D0-741F-4EDD-8892-AD07B7C8A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E478-6026-4409-935F-E6406BDB0A14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B0D0-741F-4EDD-8892-AD07B7C8A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E478-6026-4409-935F-E6406BDB0A14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B0D0-741F-4EDD-8892-AD07B7C8A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E478-6026-4409-935F-E6406BDB0A14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B0D0-741F-4EDD-8892-AD07B7C8A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E478-6026-4409-935F-E6406BDB0A14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B0D0-741F-4EDD-8892-AD07B7C8A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E478-6026-4409-935F-E6406BDB0A14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B0D0-741F-4EDD-8892-AD07B7C8A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E478-6026-4409-935F-E6406BDB0A14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B0D0-741F-4EDD-8892-AD07B7C8A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E478-6026-4409-935F-E6406BDB0A14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B0D0-741F-4EDD-8892-AD07B7C8A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E478-6026-4409-935F-E6406BDB0A14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B0D0-741F-4EDD-8892-AD07B7C8A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E478-6026-4409-935F-E6406BDB0A14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B0D0-741F-4EDD-8892-AD07B7C8A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E478-6026-4409-935F-E6406BDB0A14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B0D0-741F-4EDD-8892-AD07B7C8A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EE478-6026-4409-935F-E6406BDB0A14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2B0D0-741F-4EDD-8892-AD07B7C8A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ЖГСХА.jpg"/>
          <p:cNvPicPr>
            <a:picLocks noChangeAspect="1"/>
          </p:cNvPicPr>
          <p:nvPr/>
        </p:nvPicPr>
        <p:blipFill>
          <a:blip r:embed="rId3" cstate="print"/>
          <a:srcRect l="16252"/>
          <a:stretch>
            <a:fillRect/>
          </a:stretch>
        </p:blipFill>
        <p:spPr>
          <a:xfrm>
            <a:off x="-1" y="0"/>
            <a:ext cx="1752601" cy="1235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47244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3300"/>
                </a:solidFill>
              </a:rPr>
              <a:t>Разработчик: канд. с.-х. наук, доцент кафедры технологии переработки продукции животноводства</a:t>
            </a:r>
          </a:p>
          <a:p>
            <a:pPr algn="ctr"/>
            <a:r>
              <a:rPr lang="ru-RU" sz="2000" b="1" dirty="0">
                <a:solidFill>
                  <a:srgbClr val="003300"/>
                </a:solidFill>
              </a:rPr>
              <a:t>Васильева Марина Ивановна</a:t>
            </a:r>
          </a:p>
        </p:txBody>
      </p:sp>
      <p:pic>
        <p:nvPicPr>
          <p:cNvPr id="1026" name="Picture 2" descr="C:\Users\НР\Desktop\УФСИН\фото\туши\IMG-361e866c07ad1058cf69449ebbdb717e-V.jpg"/>
          <p:cNvPicPr>
            <a:picLocks noChangeAspect="1" noChangeArrowheads="1"/>
          </p:cNvPicPr>
          <p:nvPr/>
        </p:nvPicPr>
        <p:blipFill>
          <a:blip r:embed="rId4" cstate="print"/>
          <a:srcRect r="-412" b="13580"/>
          <a:stretch>
            <a:fillRect/>
          </a:stretch>
        </p:blipFill>
        <p:spPr bwMode="auto">
          <a:xfrm>
            <a:off x="381000" y="3352800"/>
            <a:ext cx="3054532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A21337-CB0B-4C06-9BF2-AB475A597741}"/>
              </a:ext>
            </a:extLst>
          </p:cNvPr>
          <p:cNvSpPr/>
          <p:nvPr/>
        </p:nvSpPr>
        <p:spPr>
          <a:xfrm>
            <a:off x="1143000" y="0"/>
            <a:ext cx="8001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cap="all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Федеральное государственное бюджетное образовательное учреждение высшего образования </a:t>
            </a:r>
            <a:br>
              <a:rPr lang="ru-RU" b="1" i="1" cap="all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Удмуртский государственный Аграрный университет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624234D-E9E6-469A-A5BD-F1D6AEA27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28800"/>
            <a:ext cx="9144000" cy="14700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Курс лекций</a:t>
            </a:r>
            <a:br>
              <a:rPr lang="ru-RU" sz="2800" dirty="0"/>
            </a:br>
            <a:r>
              <a:rPr lang="ru-RU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«Приемка, убой и первичная обработка скота и птицы»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85728"/>
            <a:ext cx="9128760" cy="621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strike="noStrike" kern="1200" cap="none" spc="0" normalizeH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Система ХАССП </a:t>
            </a:r>
            <a:r>
              <a:rPr kumimoji="0" lang="ru-RU" sz="3600" b="1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– </a:t>
            </a:r>
            <a:r>
              <a:rPr kumimoji="0" lang="ru-RU" sz="3600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совокупность организационной структуры, документов, производственных процессов и ресурсов, необходимых для реализации принципов ХАССП.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286861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Группа ХАССП </a:t>
            </a:r>
            <a:r>
              <a:rPr lang="ru-RU" sz="3600" b="1" i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3600" i="1" dirty="0">
                <a:latin typeface="Arial" pitchFamily="34" charset="0"/>
                <a:cs typeface="Arial" pitchFamily="34" charset="0"/>
              </a:rPr>
              <a:t>группа специалистов </a:t>
            </a:r>
            <a:br>
              <a:rPr lang="ru-RU" sz="3600" i="1" dirty="0">
                <a:latin typeface="Arial" pitchFamily="34" charset="0"/>
                <a:cs typeface="Arial" pitchFamily="34" charset="0"/>
              </a:rPr>
            </a:br>
            <a:r>
              <a:rPr lang="ru-RU" sz="3600" i="1" dirty="0">
                <a:latin typeface="Arial" pitchFamily="34" charset="0"/>
                <a:cs typeface="Arial" pitchFamily="34" charset="0"/>
              </a:rPr>
              <a:t>(с квалификацией в разных областях), которая разрабатывает, внедряет и поддерживает в рабочем состоянии систему ХАССП.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85728"/>
            <a:ext cx="9128760" cy="621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sng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Группа ХАССП </a:t>
            </a:r>
            <a:r>
              <a:rPr kumimoji="0" lang="ru-RU" sz="3600" b="1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– </a:t>
            </a:r>
            <a:r>
              <a:rPr kumimoji="0" lang="ru-RU" sz="3600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группа специалистов, которая разрабатывает, внедряет и поддерживает в рабочем состоянии систему ХАССП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1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u="sng" dirty="0">
                <a:latin typeface="Arial" pitchFamily="34" charset="0"/>
                <a:ea typeface="+mj-ea"/>
                <a:cs typeface="Arial" pitchFamily="34" charset="0"/>
              </a:rPr>
              <a:t>План ХАССП </a:t>
            </a:r>
            <a:r>
              <a:rPr lang="ru-RU" sz="3600" b="1" i="1" dirty="0">
                <a:latin typeface="Arial" pitchFamily="34" charset="0"/>
                <a:ea typeface="+mj-ea"/>
                <a:cs typeface="Arial" pitchFamily="34" charset="0"/>
              </a:rPr>
              <a:t>–</a:t>
            </a:r>
            <a:r>
              <a:rPr lang="ru-RU" sz="3600" i="1" dirty="0">
                <a:latin typeface="Arial" pitchFamily="34" charset="0"/>
                <a:ea typeface="+mj-ea"/>
                <a:cs typeface="Arial" pitchFamily="34" charset="0"/>
              </a:rPr>
              <a:t>документ, разработанный в соответствии с принципами ХАССП в целях обеспечения контроля над опасными факторами, которые имеют значение для безопасности  пищевой продукции</a:t>
            </a:r>
            <a:endParaRPr kumimoji="0" lang="ru-RU" sz="3600" i="1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Рисунок 2" descr="image-9.jpg"/>
          <p:cNvPicPr>
            <a:picLocks noChangeAspect="1"/>
          </p:cNvPicPr>
          <p:nvPr/>
        </p:nvPicPr>
        <p:blipFill>
          <a:blip r:embed="rId2" cstate="print"/>
          <a:srcRect r="1739" b="5797"/>
          <a:stretch>
            <a:fillRect/>
          </a:stretch>
        </p:blipFill>
        <p:spPr>
          <a:xfrm>
            <a:off x="105916" y="142852"/>
            <a:ext cx="8966678" cy="64472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85728"/>
            <a:ext cx="9128760" cy="621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strike="noStrike" kern="1200" cap="none" spc="0" normalizeH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Риск</a:t>
            </a:r>
            <a:r>
              <a:rPr kumimoji="0" lang="ru-RU" sz="3200" i="1" strike="noStrike" kern="1200" cap="none" spc="0" normalizeH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3200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– комбинация вероятности реализации опасности и тяжести ее последствий для здоровья потребителя.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1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>
                <a:solidFill>
                  <a:srgbClr val="003300"/>
                </a:solidFill>
                <a:latin typeface="Arial" pitchFamily="34" charset="0"/>
                <a:ea typeface="+mj-ea"/>
                <a:cs typeface="Arial" pitchFamily="34" charset="0"/>
              </a:rPr>
              <a:t>Недопустимый риск</a:t>
            </a:r>
            <a:r>
              <a:rPr lang="ru-RU" sz="3200" i="1" dirty="0">
                <a:solidFill>
                  <a:srgbClr val="0033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3200" i="1" dirty="0">
                <a:latin typeface="Arial" pitchFamily="34" charset="0"/>
                <a:ea typeface="+mj-ea"/>
                <a:cs typeface="Arial" pitchFamily="34" charset="0"/>
              </a:rPr>
              <a:t>– </a:t>
            </a:r>
            <a:r>
              <a:rPr lang="ru-RU" sz="3200" i="1" dirty="0" err="1">
                <a:latin typeface="Arial" pitchFamily="34" charset="0"/>
                <a:ea typeface="+mj-ea"/>
                <a:cs typeface="Arial" pitchFamily="34" charset="0"/>
              </a:rPr>
              <a:t>риск</a:t>
            </a:r>
            <a:r>
              <a:rPr lang="ru-RU" sz="3200" i="1" dirty="0">
                <a:latin typeface="Arial" pitchFamily="34" charset="0"/>
                <a:ea typeface="+mj-ea"/>
                <a:cs typeface="Arial" pitchFamily="34" charset="0"/>
              </a:rPr>
              <a:t>, связанный с вредным воздействием на человека и будущие поколения.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i="1" dirty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strike="noStrike" kern="1200" cap="none" spc="0" normalizeH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Допустимый риск </a:t>
            </a:r>
            <a:r>
              <a:rPr kumimoji="0" lang="ru-RU" sz="3200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– </a:t>
            </a:r>
            <a:r>
              <a:rPr kumimoji="0" lang="ru-RU" sz="3200" i="1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риск</a:t>
            </a:r>
            <a:r>
              <a:rPr kumimoji="0" lang="ru-RU" sz="3200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приемлемый для потребителя.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ГОСТ 33182-2014\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783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3050"/>
            <a:ext cx="8929718" cy="3143272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003300"/>
                </a:solidFill>
              </a:rPr>
              <a:t>Опасность</a:t>
            </a:r>
            <a:r>
              <a:rPr lang="ru-RU" sz="3200" i="1" dirty="0"/>
              <a:t> – потенциальный источник вреда здоровью человека.</a:t>
            </a:r>
            <a:br>
              <a:rPr lang="ru-RU" sz="3200" i="1" dirty="0"/>
            </a:br>
            <a:br>
              <a:rPr lang="ru-RU" sz="3200" i="1" dirty="0"/>
            </a:br>
            <a:r>
              <a:rPr lang="ru-RU" sz="3200" b="1" i="1" dirty="0">
                <a:solidFill>
                  <a:srgbClr val="003300"/>
                </a:solidFill>
              </a:rPr>
              <a:t>Опасный фактор </a:t>
            </a:r>
            <a:r>
              <a:rPr lang="ru-RU" sz="3200" i="1" dirty="0"/>
              <a:t>– вид опасности с конкретными признаками.</a:t>
            </a:r>
            <a:br>
              <a:rPr lang="ru-RU" sz="3200" i="1" dirty="0"/>
            </a:br>
            <a:br>
              <a:rPr lang="ru-RU" sz="3200" i="1" dirty="0"/>
            </a:br>
            <a:r>
              <a:rPr lang="ru-RU" sz="3200" b="1" i="1" dirty="0">
                <a:solidFill>
                  <a:srgbClr val="003300"/>
                </a:solidFill>
              </a:rPr>
              <a:t>Управление риском</a:t>
            </a:r>
            <a:r>
              <a:rPr lang="ru-RU" sz="3200" i="1" dirty="0"/>
              <a:t> – процедура выработки и реализации предупреждающих и корректирующих действий.</a:t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85728"/>
            <a:ext cx="9128760" cy="621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strike="noStrike" kern="1200" cap="none" spc="0" normalizeH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Предупреждающее действие </a:t>
            </a:r>
            <a:r>
              <a:rPr kumimoji="0" lang="ru-RU" sz="3200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 действие, которое принято для предупреждения или устранения причины возникновения потенциальной опасности или снижения потенциальной опасности  до приемлемого уровня.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5224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i="1" dirty="0">
                <a:latin typeface="Arial" pitchFamily="34" charset="0"/>
                <a:ea typeface="+mj-ea"/>
                <a:cs typeface="Arial" pitchFamily="34" charset="0"/>
              </a:rPr>
              <a:t>Под </a:t>
            </a:r>
            <a:r>
              <a:rPr lang="ru-RU" sz="3200" b="1" i="1" dirty="0">
                <a:solidFill>
                  <a:srgbClr val="003300"/>
                </a:solidFill>
                <a:latin typeface="Arial" pitchFamily="34" charset="0"/>
                <a:ea typeface="+mj-ea"/>
                <a:cs typeface="Arial" pitchFamily="34" charset="0"/>
              </a:rPr>
              <a:t>мониторингом</a:t>
            </a:r>
            <a:r>
              <a:rPr lang="ru-RU" sz="3200" i="1" dirty="0">
                <a:latin typeface="Arial" pitchFamily="34" charset="0"/>
                <a:ea typeface="+mj-ea"/>
                <a:cs typeface="Arial" pitchFamily="34" charset="0"/>
              </a:rPr>
              <a:t> в системе ХАССП понимаются измерения технологического параметра в критической контрольной точке и сравнение полученных данных с критическими пределами.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Корректирующие</a:t>
            </a:r>
            <a:r>
              <a:rPr kumimoji="0" lang="ru-RU" sz="3200" i="1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3200" b="1" i="1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воздействия</a:t>
            </a:r>
            <a:r>
              <a:rPr kumimoji="0" lang="ru-RU" sz="3200" i="1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3200" i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разрабатываются для каждой критической</a:t>
            </a:r>
            <a:r>
              <a:rPr kumimoji="0" lang="ru-RU" sz="3200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контрольной точки, на тот случай, если система мониторинга покажет, что измеряемый параметр вышел за критические пределы.</a:t>
            </a:r>
            <a:endParaRPr kumimoji="0" lang="ru-RU" sz="320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6643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Под</a:t>
            </a:r>
            <a:r>
              <a:rPr lang="ru-RU" sz="3200" i="1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3200" b="1" i="1" dirty="0">
                <a:solidFill>
                  <a:srgbClr val="003300"/>
                </a:solidFill>
                <a:latin typeface="Arial" pitchFamily="34" charset="0"/>
                <a:ea typeface="+mj-ea"/>
                <a:cs typeface="Arial" pitchFamily="34" charset="0"/>
              </a:rPr>
              <a:t>критической контрольной точкой (ККТ) </a:t>
            </a:r>
            <a:r>
              <a:rPr lang="ru-RU" sz="3200" i="1" dirty="0">
                <a:latin typeface="Arial" pitchFamily="34" charset="0"/>
                <a:ea typeface="+mj-ea"/>
                <a:cs typeface="Arial" pitchFamily="34" charset="0"/>
              </a:rPr>
              <a:t>в системе ХАССП понимается любой этап технологического процесса, способный оказать решающее влияние на безопасность продукции.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i="1" dirty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Критический предел </a:t>
            </a:r>
            <a:r>
              <a:rPr kumimoji="0" lang="ru-RU" sz="3200" b="1" i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– </a:t>
            </a:r>
            <a:r>
              <a:rPr kumimoji="0" lang="ru-RU" sz="3200" i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критерий, отделяющий приемлемое значение измеряемого параметра от неприемлемого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" y="0"/>
            <a:ext cx="9083040" cy="6858000"/>
          </a:xfrm>
        </p:spPr>
        <p:txBody>
          <a:bodyPr>
            <a:noAutofit/>
          </a:bodyPr>
          <a:lstStyle/>
          <a:p>
            <a:br>
              <a:rPr lang="ru-RU" sz="3200" i="1" dirty="0">
                <a:latin typeface="Arial" pitchFamily="34" charset="0"/>
                <a:cs typeface="Arial" pitchFamily="34" charset="0"/>
              </a:rPr>
            </a:br>
            <a:br>
              <a:rPr lang="ru-RU" sz="3200" i="1" dirty="0">
                <a:latin typeface="Arial" pitchFamily="34" charset="0"/>
                <a:cs typeface="Arial" pitchFamily="34" charset="0"/>
              </a:rPr>
            </a:br>
            <a:r>
              <a:rPr lang="ru-RU" sz="3200" i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Одной из важнейших целей современных пищевых предприятий является обеспечение безопасности продукции в соответствии с</a:t>
            </a:r>
            <a:r>
              <a:rPr lang="ru-RU" sz="32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принципами ХАССП:</a:t>
            </a:r>
            <a:br>
              <a:rPr lang="ru-RU" sz="3200" i="1" dirty="0">
                <a:latin typeface="Arial" pitchFamily="34" charset="0"/>
                <a:cs typeface="Arial" pitchFamily="34" charset="0"/>
              </a:rPr>
            </a:br>
            <a:r>
              <a:rPr lang="ru-RU" sz="3200" b="1" i="1" dirty="0">
                <a:latin typeface="Arial" pitchFamily="34" charset="0"/>
                <a:cs typeface="Arial" pitchFamily="34" charset="0"/>
              </a:rPr>
              <a:t>1.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Выявление опасных факторов;</a:t>
            </a:r>
            <a:br>
              <a:rPr lang="ru-RU" sz="3200" i="1" dirty="0">
                <a:latin typeface="Arial" pitchFamily="34" charset="0"/>
                <a:cs typeface="Arial" pitchFamily="34" charset="0"/>
              </a:rPr>
            </a:br>
            <a:r>
              <a:rPr lang="ru-RU" sz="3200" b="1" i="1" dirty="0">
                <a:latin typeface="Arial" pitchFamily="34" charset="0"/>
                <a:cs typeface="Arial" pitchFamily="34" charset="0"/>
              </a:rPr>
              <a:t>2.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Определение критических контрольных точек;</a:t>
            </a:r>
            <a:br>
              <a:rPr lang="ru-RU" sz="3200" i="1" dirty="0">
                <a:latin typeface="Arial" pitchFamily="34" charset="0"/>
                <a:cs typeface="Arial" pitchFamily="34" charset="0"/>
              </a:rPr>
            </a:br>
            <a:r>
              <a:rPr lang="ru-RU" sz="3200" b="1" i="1" dirty="0">
                <a:latin typeface="Arial" pitchFamily="34" charset="0"/>
                <a:cs typeface="Arial" pitchFamily="34" charset="0"/>
              </a:rPr>
              <a:t>3.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Определение критических пределов;</a:t>
            </a:r>
            <a:br>
              <a:rPr lang="ru-RU" sz="3200" i="1" dirty="0">
                <a:latin typeface="Arial" pitchFamily="34" charset="0"/>
                <a:cs typeface="Arial" pitchFamily="34" charset="0"/>
              </a:rPr>
            </a:br>
            <a:r>
              <a:rPr lang="ru-RU" sz="3200" b="1" i="1" dirty="0">
                <a:latin typeface="Arial" pitchFamily="34" charset="0"/>
                <a:cs typeface="Arial" pitchFamily="34" charset="0"/>
              </a:rPr>
              <a:t>4.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Создание системы мониторинга;</a:t>
            </a:r>
            <a:br>
              <a:rPr lang="ru-RU" sz="3200" i="1" dirty="0">
                <a:latin typeface="Arial" pitchFamily="34" charset="0"/>
                <a:cs typeface="Arial" pitchFamily="34" charset="0"/>
              </a:rPr>
            </a:br>
            <a:r>
              <a:rPr lang="ru-RU" sz="3200" b="1" i="1" dirty="0">
                <a:latin typeface="Arial" pitchFamily="34" charset="0"/>
                <a:cs typeface="Arial" pitchFamily="34" charset="0"/>
              </a:rPr>
              <a:t>5.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Разработки системы корректирующих воздействий;</a:t>
            </a:r>
            <a:br>
              <a:rPr lang="ru-RU" sz="3200" i="1" dirty="0">
                <a:latin typeface="Arial" pitchFamily="34" charset="0"/>
                <a:cs typeface="Arial" pitchFamily="34" charset="0"/>
              </a:rPr>
            </a:br>
            <a:r>
              <a:rPr lang="ru-RU" sz="3200" b="1" i="1" dirty="0">
                <a:latin typeface="Arial" pitchFamily="34" charset="0"/>
                <a:cs typeface="Arial" pitchFamily="34" charset="0"/>
              </a:rPr>
              <a:t>6.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Разработка системы проверок;</a:t>
            </a:r>
            <a:br>
              <a:rPr lang="ru-RU" sz="3200" i="1" dirty="0">
                <a:latin typeface="Arial" pitchFamily="34" charset="0"/>
                <a:cs typeface="Arial" pitchFamily="34" charset="0"/>
              </a:rPr>
            </a:br>
            <a:r>
              <a:rPr lang="ru-RU" sz="3200" b="1" i="1" dirty="0">
                <a:latin typeface="Arial" pitchFamily="34" charset="0"/>
                <a:cs typeface="Arial" pitchFamily="34" charset="0"/>
              </a:rPr>
              <a:t>7.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Разработка системы документации.</a:t>
            </a:r>
            <a:br>
              <a:rPr lang="ru-RU" sz="3200" i="1" dirty="0">
                <a:latin typeface="Arial" pitchFamily="34" charset="0"/>
                <a:cs typeface="Arial" pitchFamily="34" charset="0"/>
              </a:rPr>
            </a:br>
            <a:br>
              <a:rPr lang="ru-RU" sz="3200" i="1" dirty="0">
                <a:latin typeface="Arial" pitchFamily="34" charset="0"/>
                <a:cs typeface="Arial" pitchFamily="34" charset="0"/>
              </a:rPr>
            </a:b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br>
              <a:rPr lang="ru-RU" sz="1800" dirty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28600" y="152400"/>
          <a:ext cx="8763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928662" y="5500701"/>
            <a:ext cx="8022833" cy="104447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71438"/>
            <a:ext cx="9144000" cy="7143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>
                <a:latin typeface="Arial" pitchFamily="34" charset="0"/>
                <a:ea typeface="+mj-ea"/>
                <a:cs typeface="Arial" pitchFamily="34" charset="0"/>
              </a:rPr>
              <a:t>Система ХАССП выделяет </a:t>
            </a:r>
            <a:r>
              <a:rPr lang="ru-RU" b="1" i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три вида опасных факторов</a:t>
            </a:r>
            <a:r>
              <a:rPr lang="ru-RU" b="1" i="1" dirty="0">
                <a:latin typeface="Arial" pitchFamily="34" charset="0"/>
                <a:ea typeface="+mj-ea"/>
                <a:cs typeface="Arial" pitchFamily="34" charset="0"/>
              </a:rPr>
              <a:t>, способных навредить безопасности продукции.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357158" y="642918"/>
          <a:ext cx="850112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хим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5286388"/>
            <a:ext cx="1214446" cy="1214446"/>
          </a:xfrm>
          <a:prstGeom prst="rect">
            <a:avLst/>
          </a:prstGeom>
        </p:spPr>
      </p:pic>
      <p:pic>
        <p:nvPicPr>
          <p:cNvPr id="9" name="Рисунок 8" descr="kbanka-83-85mm.jpg"/>
          <p:cNvPicPr>
            <a:picLocks noChangeAspect="1"/>
          </p:cNvPicPr>
          <p:nvPr/>
        </p:nvPicPr>
        <p:blipFill>
          <a:blip r:embed="rId8" cstate="print"/>
          <a:srcRect l="9980" r="10180"/>
          <a:stretch>
            <a:fillRect/>
          </a:stretch>
        </p:blipFill>
        <p:spPr>
          <a:xfrm>
            <a:off x="1500166" y="5286388"/>
            <a:ext cx="1143008" cy="1285884"/>
          </a:xfrm>
          <a:prstGeom prst="rect">
            <a:avLst/>
          </a:prstGeom>
        </p:spPr>
      </p:pic>
      <p:pic>
        <p:nvPicPr>
          <p:cNvPr id="10" name="Рисунок 9" descr="bakterii_01-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71802" y="5214950"/>
            <a:ext cx="142876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to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29190" y="5214950"/>
            <a:ext cx="1285884" cy="1107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гельминты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29058" y="5752990"/>
            <a:ext cx="1357323" cy="1105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кольцо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15140" y="5286388"/>
            <a:ext cx="882482" cy="882482"/>
          </a:xfrm>
          <a:prstGeom prst="rect">
            <a:avLst/>
          </a:prstGeom>
        </p:spPr>
      </p:pic>
      <p:pic>
        <p:nvPicPr>
          <p:cNvPr id="14" name="Рисунок 13" descr="скрепка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72462" y="5429264"/>
            <a:ext cx="785794" cy="785794"/>
          </a:xfrm>
          <a:prstGeom prst="rect">
            <a:avLst/>
          </a:prstGeom>
        </p:spPr>
      </p:pic>
      <p:pic>
        <p:nvPicPr>
          <p:cNvPr id="15" name="Рисунок 14" descr="стекло.jpg"/>
          <p:cNvPicPr>
            <a:picLocks noChangeAspect="1"/>
          </p:cNvPicPr>
          <p:nvPr/>
        </p:nvPicPr>
        <p:blipFill>
          <a:blip r:embed="rId14" cstate="print"/>
          <a:srcRect l="5420" t="11111"/>
          <a:stretch>
            <a:fillRect/>
          </a:stretch>
        </p:blipFill>
        <p:spPr>
          <a:xfrm>
            <a:off x="7429520" y="5857892"/>
            <a:ext cx="779142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Биологические</a:t>
            </a:r>
            <a:r>
              <a:rPr kumimoji="0" lang="ru-RU" sz="3600" b="1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факторы: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i="1" dirty="0">
                <a:latin typeface="Arial" pitchFamily="34" charset="0"/>
                <a:ea typeface="+mj-ea"/>
                <a:cs typeface="Arial" pitchFamily="34" charset="0"/>
              </a:rPr>
              <a:t>микроорганизмы (санитарно-показательные, условно-патогенные, патогенные, микроорганизмы порчи), микотоксины, паразиты, вредители животного происхождения.</a:t>
            </a:r>
            <a:endParaRPr kumimoji="0" lang="ru-RU" sz="3600" i="1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i="1" dirty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>
                <a:latin typeface="Arial" pitchFamily="34" charset="0"/>
                <a:ea typeface="+mj-ea"/>
                <a:cs typeface="Arial" pitchFamily="34" charset="0"/>
              </a:rPr>
              <a:t>Химические </a:t>
            </a:r>
            <a:r>
              <a:rPr kumimoji="0" lang="ru-RU" sz="3600" b="1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факторы: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i="1" dirty="0">
                <a:latin typeface="Arial" pitchFamily="34" charset="0"/>
                <a:ea typeface="+mj-ea"/>
                <a:cs typeface="Arial" pitchFamily="34" charset="0"/>
              </a:rPr>
              <a:t>т</a:t>
            </a:r>
            <a:r>
              <a:rPr kumimoji="0" lang="ru-RU" sz="3600" i="1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оксичные</a:t>
            </a:r>
            <a:r>
              <a:rPr kumimoji="0" lang="ru-RU" sz="3600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элементы, азотсодержащие соединения, пестициды (фунгициды, гербициды),микротоксины, антибиотики, гормональные препараты, пищевые добавки.</a:t>
            </a:r>
            <a:endParaRPr kumimoji="0" lang="ru-RU" sz="360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Физически факторы: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i="1" dirty="0">
                <a:latin typeface="Arial" pitchFamily="34" charset="0"/>
                <a:ea typeface="+mj-ea"/>
                <a:cs typeface="Arial" pitchFamily="34" charset="0"/>
              </a:rPr>
              <a:t>технологические ошибки (неправильный выбор программы, неправильная температура, длительное время простоя, недостаточное время выдержки, неправильная регулировка давления),посторонние вещества (стекло, металл, дерево, </a:t>
            </a:r>
            <a:r>
              <a:rPr lang="ru-RU" sz="3600" i="1" dirty="0" err="1">
                <a:latin typeface="Arial" pitchFamily="34" charset="0"/>
                <a:ea typeface="+mj-ea"/>
                <a:cs typeface="Arial" pitchFamily="34" charset="0"/>
              </a:rPr>
              <a:t>костевые</a:t>
            </a:r>
            <a:r>
              <a:rPr lang="ru-RU" sz="3600" i="1" dirty="0">
                <a:latin typeface="Arial" pitchFamily="34" charset="0"/>
                <a:ea typeface="+mj-ea"/>
                <a:cs typeface="Arial" pitchFamily="34" charset="0"/>
              </a:rPr>
              <a:t> осколки, остатки пластика, мертвые насекомые, личные принадлежности работников.</a:t>
            </a:r>
            <a:endParaRPr kumimoji="0" lang="ru-RU" sz="3600" i="1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Arial" pitchFamily="34" charset="0"/>
                <a:cs typeface="Arial" pitchFamily="34" charset="0"/>
              </a:rPr>
              <a:t>Типовые опасные факторы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0993" y="1071546"/>
          <a:ext cx="8991601" cy="505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2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latin typeface="Arial" pitchFamily="34" charset="0"/>
                          <a:cs typeface="Arial" pitchFamily="34" charset="0"/>
                        </a:rPr>
                        <a:t>Биологические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latin typeface="Arial" pitchFamily="34" charset="0"/>
                          <a:cs typeface="Arial" pitchFamily="34" charset="0"/>
                        </a:rPr>
                        <a:t>Химические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latin typeface="Arial" pitchFamily="34" charset="0"/>
                          <a:cs typeface="Arial" pitchFamily="34" charset="0"/>
                        </a:rPr>
                        <a:t>Физические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latin typeface="Arial" pitchFamily="34" charset="0"/>
                          <a:cs typeface="Arial" pitchFamily="34" charset="0"/>
                        </a:rPr>
                        <a:t>Аллергены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КМАФАнМ,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БГКП (колиформы),</a:t>
                      </a:r>
                    </a:p>
                    <a:p>
                      <a:pPr algn="ctr"/>
                      <a:r>
                        <a:rPr lang="en-US" sz="2000" b="0" i="1" dirty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000" b="0" i="1" baseline="0" dirty="0">
                          <a:latin typeface="Arial" pitchFamily="34" charset="0"/>
                          <a:cs typeface="Arial" pitchFamily="34" charset="0"/>
                        </a:rPr>
                        <a:t>aureus</a:t>
                      </a:r>
                      <a:r>
                        <a:rPr lang="ru-RU" sz="2000" b="0" i="1" baseline="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2000" b="0" i="1" baseline="0" dirty="0">
                          <a:latin typeface="Arial" pitchFamily="34" charset="0"/>
                          <a:cs typeface="Arial" pitchFamily="34" charset="0"/>
                        </a:rPr>
                        <a:t>бактерии рода </a:t>
                      </a:r>
                      <a:r>
                        <a:rPr lang="en-US" sz="2000" b="0" i="1" baseline="0" dirty="0">
                          <a:latin typeface="Arial" pitchFamily="34" charset="0"/>
                          <a:cs typeface="Arial" pitchFamily="34" charset="0"/>
                        </a:rPr>
                        <a:t> Proteus</a:t>
                      </a:r>
                      <a:r>
                        <a:rPr lang="ru-RU" sz="2000" b="0" i="1" baseline="0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2000" b="0" i="1" baseline="0" dirty="0">
                          <a:latin typeface="Arial" pitchFamily="34" charset="0"/>
                          <a:cs typeface="Arial" pitchFamily="34" charset="0"/>
                        </a:rPr>
                        <a:t>клостридии</a:t>
                      </a:r>
                    </a:p>
                    <a:p>
                      <a:pPr algn="ctr"/>
                      <a:r>
                        <a:rPr lang="ru-RU" sz="2000" b="0" i="1" baseline="0" dirty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2000" b="0" i="1" baseline="0" dirty="0">
                          <a:latin typeface="Arial" pitchFamily="34" charset="0"/>
                          <a:cs typeface="Arial" pitchFamily="34" charset="0"/>
                        </a:rPr>
                        <a:t>Cl. botulinum</a:t>
                      </a:r>
                      <a:r>
                        <a:rPr lang="ru-RU" sz="2000" b="0" i="1" baseline="0" dirty="0">
                          <a:latin typeface="Arial" pitchFamily="34" charset="0"/>
                          <a:cs typeface="Arial" pitchFamily="34" charset="0"/>
                        </a:rPr>
                        <a:t>),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сульфитредуцирующие клостридии,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бактерии рода </a:t>
                      </a:r>
                    </a:p>
                    <a:p>
                      <a:pPr algn="ctr"/>
                      <a:r>
                        <a:rPr lang="en-US" sz="2000" b="0" i="1" dirty="0">
                          <a:latin typeface="Arial" pitchFamily="34" charset="0"/>
                          <a:cs typeface="Arial" pitchFamily="34" charset="0"/>
                        </a:rPr>
                        <a:t>Enterococcus</a:t>
                      </a:r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сальмонеллы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i="1" dirty="0">
                          <a:latin typeface="Arial" pitchFamily="34" charset="0"/>
                          <a:cs typeface="Arial" pitchFamily="34" charset="0"/>
                        </a:rPr>
                        <a:t>salmonella</a:t>
                      </a:r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) и.т.д.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u="sng" dirty="0">
                          <a:latin typeface="Arial" pitchFamily="34" charset="0"/>
                          <a:cs typeface="Arial" pitchFamily="34" charset="0"/>
                        </a:rPr>
                        <a:t>Токсичные: </a:t>
                      </a:r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элементы: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свинец,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мышьяк,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кадмий,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 ртуть,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хром</a:t>
                      </a:r>
                    </a:p>
                    <a:p>
                      <a:pPr algn="ctr"/>
                      <a:r>
                        <a:rPr lang="ru-RU" sz="2000" b="0" i="1" u="sng" dirty="0">
                          <a:latin typeface="Arial" pitchFamily="34" charset="0"/>
                          <a:cs typeface="Arial" pitchFamily="34" charset="0"/>
                        </a:rPr>
                        <a:t>Радионуклиды: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цезий-137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Стронций-90</a:t>
                      </a:r>
                    </a:p>
                    <a:p>
                      <a:pPr algn="ctr"/>
                      <a:r>
                        <a:rPr lang="ru-RU" sz="2000" b="0" i="1" u="sng" dirty="0">
                          <a:latin typeface="Arial" pitchFamily="34" charset="0"/>
                          <a:cs typeface="Arial" pitchFamily="34" charset="0"/>
                        </a:rPr>
                        <a:t>Пестициды: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гексахлор-циклогексан,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ДДТ</a:t>
                      </a:r>
                    </a:p>
                    <a:p>
                      <a:pPr algn="ctr"/>
                      <a:endParaRPr lang="ru-RU" sz="20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стекло,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металл,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камни,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пластик,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песок,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полиэтилен,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кости,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дерево,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картон,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бумага,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пыль, </a:t>
                      </a:r>
                    </a:p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ткань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dirty="0">
                          <a:latin typeface="Arial" pitchFamily="34" charset="0"/>
                          <a:cs typeface="Arial" pitchFamily="34" charset="0"/>
                        </a:rPr>
                        <a:t>горчица</a:t>
                      </a:r>
                      <a:r>
                        <a:rPr lang="ru-RU" sz="2000" b="0" i="1" baseline="0" dirty="0">
                          <a:latin typeface="Arial" pitchFamily="34" charset="0"/>
                          <a:cs typeface="Arial" pitchFamily="34" charset="0"/>
                        </a:rPr>
                        <a:t> и продукты ее переработки,</a:t>
                      </a:r>
                    </a:p>
                    <a:p>
                      <a:pPr algn="ctr"/>
                      <a:r>
                        <a:rPr lang="ru-RU" sz="2000" b="0" i="1" baseline="0" dirty="0">
                          <a:latin typeface="Arial" pitchFamily="34" charset="0"/>
                          <a:cs typeface="Arial" pitchFamily="34" charset="0"/>
                        </a:rPr>
                        <a:t>злаки, содержащие </a:t>
                      </a:r>
                      <a:r>
                        <a:rPr lang="ru-RU" sz="2000" b="0" i="1" baseline="0" dirty="0" err="1">
                          <a:latin typeface="Arial" pitchFamily="34" charset="0"/>
                          <a:cs typeface="Arial" pitchFamily="34" charset="0"/>
                        </a:rPr>
                        <a:t>глютен</a:t>
                      </a:r>
                      <a:r>
                        <a:rPr lang="ru-RU" sz="2000" b="0" i="1" baseline="0" dirty="0">
                          <a:latin typeface="Arial" pitchFamily="34" charset="0"/>
                          <a:cs typeface="Arial" pitchFamily="34" charset="0"/>
                        </a:rPr>
                        <a:t> и продукты их переработки,</a:t>
                      </a:r>
                    </a:p>
                    <a:p>
                      <a:pPr algn="ctr"/>
                      <a:r>
                        <a:rPr lang="ru-RU" sz="2000" b="0" i="1" baseline="0" dirty="0">
                          <a:latin typeface="Arial" pitchFamily="34" charset="0"/>
                          <a:cs typeface="Arial" pitchFamily="34" charset="0"/>
                        </a:rPr>
                        <a:t>яйца и продукты их переработки,</a:t>
                      </a:r>
                    </a:p>
                    <a:p>
                      <a:pPr algn="ctr"/>
                      <a:r>
                        <a:rPr lang="ru-RU" sz="2000" b="0" i="1" baseline="0" dirty="0">
                          <a:latin typeface="Arial" pitchFamily="34" charset="0"/>
                          <a:cs typeface="Arial" pitchFamily="34" charset="0"/>
                        </a:rPr>
                        <a:t>молоко и продукты их переработки (в т.ч. лактоза)</a:t>
                      </a:r>
                    </a:p>
                    <a:p>
                      <a:pPr algn="ctr"/>
                      <a:endParaRPr lang="ru-RU" sz="20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Развернутая стрелка 5"/>
          <p:cNvSpPr/>
          <p:nvPr/>
        </p:nvSpPr>
        <p:spPr>
          <a:xfrm rot="10800000">
            <a:off x="3714744" y="5786454"/>
            <a:ext cx="4143404" cy="500066"/>
          </a:xfrm>
          <a:prstGeom prst="uturn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ГОСТ 33182-2014\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5572164" cy="68225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09750" y="357166"/>
            <a:ext cx="3190878" cy="3571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33530" y="919147"/>
            <a:ext cx="619145" cy="285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28800" y="2409825"/>
            <a:ext cx="3219434" cy="4476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33724" y="3071810"/>
            <a:ext cx="633403" cy="2857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0496" y="3000372"/>
            <a:ext cx="1285884" cy="3571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11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5224" y="198120"/>
            <a:ext cx="9144000" cy="60722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>
                <a:latin typeface="Arial" pitchFamily="34" charset="0"/>
                <a:ea typeface="+mj-ea"/>
                <a:cs typeface="Arial" pitchFamily="34" charset="0"/>
              </a:rPr>
              <a:t>Система документации ХАССП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Главным</a:t>
            </a:r>
            <a:r>
              <a:rPr kumimoji="0" lang="ru-RU" sz="3600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документом системы ХАССП является </a:t>
            </a:r>
            <a:r>
              <a:rPr kumimoji="0" lang="ru-RU" sz="3600" b="1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план ХАССП</a:t>
            </a:r>
            <a:r>
              <a:rPr kumimoji="0" lang="ru-RU" sz="3600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включающий в себя план работ, выполняемых при функционировании системы ХАССП, перечень ккт, измеряемые параметры технологического процесса и их критические пределы, корректирующие воздействия, план проверок и перечень записей.</a:t>
            </a:r>
            <a:endParaRPr kumimoji="0" lang="ru-RU" sz="360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14290"/>
            <a:ext cx="9144000" cy="64294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Внедрение</a:t>
            </a:r>
            <a:r>
              <a:rPr kumimoji="0" lang="ru-RU" sz="3200" b="1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системы ХАССП включает пять этапов: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baseline="0" dirty="0">
                <a:latin typeface="Arial" pitchFamily="34" charset="0"/>
                <a:ea typeface="+mj-ea"/>
                <a:cs typeface="Arial" pitchFamily="34" charset="0"/>
              </a:rPr>
              <a:t>1.</a:t>
            </a:r>
            <a:r>
              <a:rPr lang="ru-RU" sz="3200" i="1" baseline="0" dirty="0">
                <a:latin typeface="Arial" pitchFamily="34" charset="0"/>
                <a:ea typeface="+mj-ea"/>
                <a:cs typeface="Arial" pitchFamily="34" charset="0"/>
              </a:rPr>
              <a:t>Подготовка</a:t>
            </a:r>
            <a:r>
              <a:rPr lang="ru-RU" sz="3200" i="1" dirty="0">
                <a:latin typeface="Arial" pitchFamily="34" charset="0"/>
                <a:ea typeface="+mj-ea"/>
                <a:cs typeface="Arial" pitchFamily="34" charset="0"/>
              </a:rPr>
              <a:t> исходной информации;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2.</a:t>
            </a:r>
            <a:r>
              <a:rPr kumimoji="0" lang="ru-RU" sz="3200" i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Анализ</a:t>
            </a:r>
            <a:r>
              <a:rPr kumimoji="0" lang="ru-RU" sz="3200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и совершенствование действующих процедур обеспечения качества и безопасности продукции;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baseline="0" dirty="0">
                <a:latin typeface="Arial" pitchFamily="34" charset="0"/>
                <a:ea typeface="+mj-ea"/>
                <a:cs typeface="Arial" pitchFamily="34" charset="0"/>
              </a:rPr>
              <a:t>3.</a:t>
            </a:r>
            <a:r>
              <a:rPr lang="ru-RU" sz="3200" i="1" baseline="0" dirty="0">
                <a:latin typeface="Arial" pitchFamily="34" charset="0"/>
                <a:ea typeface="+mj-ea"/>
                <a:cs typeface="Arial" pitchFamily="34" charset="0"/>
              </a:rPr>
              <a:t>Анализ</a:t>
            </a:r>
            <a:r>
              <a:rPr lang="ru-RU" sz="3200" i="1" dirty="0">
                <a:latin typeface="Arial" pitchFamily="34" charset="0"/>
                <a:ea typeface="+mj-ea"/>
                <a:cs typeface="Arial" pitchFamily="34" charset="0"/>
              </a:rPr>
              <a:t> опасных факторов;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4.</a:t>
            </a:r>
            <a:r>
              <a:rPr kumimoji="0" lang="ru-RU" sz="3200" i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Установление критических контрольных точек и оформление рабочих листов ХАССП;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>
                <a:latin typeface="Arial" pitchFamily="34" charset="0"/>
                <a:ea typeface="+mj-ea"/>
                <a:cs typeface="Arial" pitchFamily="34" charset="0"/>
              </a:rPr>
              <a:t>5.</a:t>
            </a:r>
            <a:r>
              <a:rPr lang="ru-RU" sz="3200" i="1" dirty="0">
                <a:latin typeface="Arial" pitchFamily="34" charset="0"/>
                <a:ea typeface="+mj-ea"/>
                <a:cs typeface="Arial" pitchFamily="34" charset="0"/>
              </a:rPr>
              <a:t>Внедрение в производство и внутренний аудит.</a:t>
            </a:r>
            <a:endParaRPr kumimoji="0" lang="ru-RU" sz="320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392909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 рисков и прослеживаемость безопасности на убойном пункте по первичной переработке </a:t>
            </a:r>
            <a:br>
              <a:rPr lang="ru-RU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крупного рогатого скота</a:t>
            </a:r>
            <a:br>
              <a:rPr lang="ru-RU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3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G-967582553ee04546096def45fb372cc0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0042" y="3143248"/>
            <a:ext cx="2732486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071810"/>
            <a:ext cx="35004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0004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Тема 6. Прослеживаемость безопасности и качества мясного сырья на основе принципов системы HACCP (ХАССП) на предприятиях по убою и первичной переработке скота и птицы.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474345"/>
            <a:ext cx="87154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 показатели </a:t>
            </a:r>
            <a:r>
              <a:rPr lang="ru-RU" sz="2400" b="1" dirty="0">
                <a:solidFill>
                  <a:srgbClr val="C00000"/>
                </a:solidFill>
              </a:rPr>
              <a:t>безопасности</a:t>
            </a:r>
            <a:r>
              <a:rPr lang="ru-RU" sz="2400" b="1" dirty="0"/>
              <a:t> и </a:t>
            </a:r>
            <a:r>
              <a:rPr lang="ru-RU" sz="2400" b="1" dirty="0">
                <a:solidFill>
                  <a:srgbClr val="C00000"/>
                </a:solidFill>
              </a:rPr>
              <a:t>качества мясного сырья</a:t>
            </a:r>
            <a:r>
              <a:rPr lang="ru-RU" sz="2400" b="1" dirty="0"/>
              <a:t>, а затем и изготовленных их него </a:t>
            </a:r>
            <a:r>
              <a:rPr lang="ru-RU" sz="2400" b="1" dirty="0">
                <a:solidFill>
                  <a:srgbClr val="C00000"/>
                </a:solidFill>
              </a:rPr>
              <a:t>мясопродуктов</a:t>
            </a:r>
            <a:r>
              <a:rPr lang="ru-RU" sz="2400" b="1" dirty="0"/>
              <a:t> существенно влияют такие факторы, как:</a:t>
            </a:r>
          </a:p>
          <a:p>
            <a:pPr algn="ctr"/>
            <a:r>
              <a:rPr lang="ru-RU" sz="2400" dirty="0"/>
              <a:t>-здоровье убойных животных </a:t>
            </a:r>
          </a:p>
          <a:p>
            <a:pPr algn="ctr"/>
            <a:r>
              <a:rPr lang="ru-RU" sz="2400" dirty="0"/>
              <a:t>-ветеринарно-санитарные условия убоя скота и обработки туш </a:t>
            </a:r>
          </a:p>
          <a:p>
            <a:pPr algn="ctr"/>
            <a:r>
              <a:rPr lang="ru-RU" sz="2400" dirty="0"/>
              <a:t>-своевременность охлаждения и соблюдение рекомендуемых режимов холодильного хранения продуктов убоя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Поэтому согласно международным стандартам должны быть установлены определенные правила для производителей мяса, позволяющие гарантированно получать продукцию надлежащего качества. </a:t>
            </a:r>
          </a:p>
          <a:p>
            <a:pPr algn="ctr"/>
            <a:r>
              <a:rPr lang="ru-RU" sz="2400" dirty="0"/>
              <a:t>Такие правила принято называть в зарубежной литературе </a:t>
            </a:r>
            <a:r>
              <a:rPr lang="ru-RU" sz="2400" u="sng" dirty="0"/>
              <a:t>кодексом наилучшей практики (КНП) </a:t>
            </a:r>
            <a:r>
              <a:rPr lang="ru-RU" sz="2400" dirty="0"/>
              <a:t>или, в английской транскрипции, </a:t>
            </a:r>
            <a:r>
              <a:rPr lang="ru-RU" sz="2400" u="sng" dirty="0" err="1"/>
              <a:t>Good</a:t>
            </a:r>
            <a:r>
              <a:rPr lang="ru-RU" sz="2400" u="sng" dirty="0"/>
              <a:t> </a:t>
            </a:r>
            <a:r>
              <a:rPr lang="ru-RU" sz="2400" u="sng" dirty="0" err="1"/>
              <a:t>Manufacturing</a:t>
            </a:r>
            <a:r>
              <a:rPr lang="ru-RU" sz="2400" u="sng" dirty="0"/>
              <a:t> </a:t>
            </a:r>
            <a:r>
              <a:rPr lang="ru-RU" sz="2400" u="sng" dirty="0" err="1"/>
              <a:t>Practice</a:t>
            </a:r>
            <a:r>
              <a:rPr lang="ru-RU" sz="2400" u="sng" dirty="0"/>
              <a:t> (GMP).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1011222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3300"/>
                </a:solidFill>
              </a:rPr>
              <a:t>План ХАССП для убойного пункта по </a:t>
            </a:r>
            <a:br>
              <a:rPr lang="ru-RU" sz="2400" b="1" i="1" dirty="0">
                <a:solidFill>
                  <a:srgbClr val="0033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первичной переработки крупного рогатого скота, 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производству свежих туш и субпродуктов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71462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Целью</a:t>
            </a:r>
            <a:r>
              <a:rPr lang="ru-RU" sz="2800" dirty="0"/>
              <a:t> данного плана является </a:t>
            </a:r>
          </a:p>
          <a:p>
            <a:pPr algn="ctr"/>
            <a:r>
              <a:rPr lang="ru-RU" sz="2800" u="sng" dirty="0"/>
              <a:t>производство свежих мясных туш и субпродуктов </a:t>
            </a:r>
          </a:p>
          <a:p>
            <a:pPr algn="ctr"/>
            <a:r>
              <a:rPr lang="ru-RU" sz="2800" dirty="0"/>
              <a:t>способом, который соответствует принятым на сегодня международным стандартам производственной гигиены для убойных предприятий и стандартам благополучия животных.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91049"/>
            <a:ext cx="22145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3300"/>
                </a:solidFill>
              </a:rPr>
              <a:t>Процесс убоя включает несколько стадий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285728"/>
            <a:ext cx="442915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00"/>
                </a:solidFill>
              </a:rPr>
              <a:t>Убойное животное, предварительно вымытое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714356"/>
            <a:ext cx="442915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00"/>
                </a:solidFill>
              </a:rPr>
              <a:t>Гуманное отношение: оглушение перед убоем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1214422"/>
            <a:ext cx="442915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00"/>
                </a:solidFill>
              </a:rPr>
              <a:t>Выгрузка из бокса, подвешивание на путь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1643050"/>
            <a:ext cx="442915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00"/>
                </a:solidFill>
              </a:rPr>
              <a:t>Убой нечувствительного к боли животного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2071678"/>
            <a:ext cx="442915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00"/>
                </a:solidFill>
              </a:rPr>
              <a:t>Удаление головы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2500306"/>
            <a:ext cx="442915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00"/>
                </a:solidFill>
              </a:rPr>
              <a:t>Перевязка или запечатывание кольцом пищевода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2928934"/>
            <a:ext cx="442915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00"/>
                </a:solidFill>
              </a:rPr>
              <a:t>Забеловка и начало удаления шкуры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3357562"/>
            <a:ext cx="442915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00"/>
                </a:solidFill>
              </a:rPr>
              <a:t>Освобождение и перевязка прямой кишки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57422" y="3786190"/>
            <a:ext cx="442915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00"/>
                </a:solidFill>
              </a:rPr>
              <a:t>Завершение снятия шкуры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4214818"/>
            <a:ext cx="442915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00"/>
                </a:solidFill>
              </a:rPr>
              <a:t>Нутровка и гигиеничное удаление ЖКТ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4643446"/>
            <a:ext cx="442915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00"/>
                </a:solidFill>
              </a:rPr>
              <a:t>Гигиеничное удаление ливера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57422" y="5072074"/>
            <a:ext cx="442915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00"/>
                </a:solidFill>
              </a:rPr>
              <a:t>Ветеринарно-санитарная экспертиза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5500702"/>
            <a:ext cx="442915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00"/>
                </a:solidFill>
              </a:rPr>
              <a:t>Хранение в холодильнике при </a:t>
            </a:r>
            <a:r>
              <a:rPr lang="en-US" sz="1400" dirty="0">
                <a:solidFill>
                  <a:srgbClr val="003300"/>
                </a:solidFill>
              </a:rPr>
              <a:t>t</a:t>
            </a:r>
            <a:r>
              <a:rPr lang="ru-RU" sz="1400" dirty="0">
                <a:solidFill>
                  <a:srgbClr val="003300"/>
                </a:solidFill>
              </a:rPr>
              <a:t> не более 5°</a:t>
            </a:r>
            <a:r>
              <a:rPr lang="en-US" sz="1400" dirty="0">
                <a:solidFill>
                  <a:srgbClr val="003300"/>
                </a:solidFill>
              </a:rPr>
              <a:t>C</a:t>
            </a:r>
            <a:endParaRPr lang="ru-RU" sz="1400" dirty="0">
              <a:solidFill>
                <a:srgbClr val="0033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57422" y="5929330"/>
            <a:ext cx="4429156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00"/>
                </a:solidFill>
              </a:rPr>
              <a:t>Гигиеничная разделка на полутуши,</a:t>
            </a:r>
          </a:p>
          <a:p>
            <a:pPr algn="ctr"/>
            <a:r>
              <a:rPr lang="ru-RU" sz="1400" dirty="0">
                <a:solidFill>
                  <a:srgbClr val="003300"/>
                </a:solidFill>
              </a:rPr>
              <a:t>четвертины, отправка при внутренней температуре мяса не более 7°</a:t>
            </a:r>
            <a:r>
              <a:rPr lang="en-US" sz="1400" dirty="0">
                <a:solidFill>
                  <a:srgbClr val="003300"/>
                </a:solidFill>
              </a:rPr>
              <a:t>C</a:t>
            </a:r>
            <a:endParaRPr lang="ru-RU" sz="1400" dirty="0">
              <a:solidFill>
                <a:srgbClr val="0033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4071942"/>
            <a:ext cx="1928826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3300"/>
                </a:solidFill>
              </a:rPr>
              <a:t>Перенос ливера на вешала, подготовка и промывка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4714884"/>
            <a:ext cx="1928826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3300"/>
                </a:solidFill>
              </a:rPr>
              <a:t>Перенос ливера на крюк для ветосмотра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5214950"/>
            <a:ext cx="1928826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3300"/>
                </a:solidFill>
              </a:rPr>
              <a:t>Хранение в холодильнике для субпродуктов при </a:t>
            </a:r>
            <a:r>
              <a:rPr lang="en-US" sz="1200" dirty="0">
                <a:solidFill>
                  <a:srgbClr val="003300"/>
                </a:solidFill>
              </a:rPr>
              <a:t>t</a:t>
            </a:r>
            <a:r>
              <a:rPr lang="ru-RU" sz="1200" dirty="0">
                <a:solidFill>
                  <a:srgbClr val="003300"/>
                </a:solidFill>
              </a:rPr>
              <a:t> не более 3°</a:t>
            </a:r>
            <a:r>
              <a:rPr lang="en-US" sz="1200" dirty="0">
                <a:solidFill>
                  <a:srgbClr val="003300"/>
                </a:solidFill>
              </a:rPr>
              <a:t>C</a:t>
            </a:r>
            <a:endParaRPr lang="ru-RU" sz="1200" dirty="0">
              <a:solidFill>
                <a:srgbClr val="0033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5929330"/>
            <a:ext cx="1928826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3300"/>
                </a:solidFill>
              </a:rPr>
              <a:t>Гигиеничное взвешивание и отправка при внутренней </a:t>
            </a:r>
            <a:r>
              <a:rPr lang="en-US" sz="1200" dirty="0">
                <a:solidFill>
                  <a:srgbClr val="003300"/>
                </a:solidFill>
              </a:rPr>
              <a:t>t</a:t>
            </a:r>
            <a:r>
              <a:rPr lang="ru-RU" sz="1200" dirty="0">
                <a:solidFill>
                  <a:srgbClr val="003300"/>
                </a:solidFill>
              </a:rPr>
              <a:t> не более 3°</a:t>
            </a:r>
            <a:r>
              <a:rPr lang="en-US" sz="1200" dirty="0">
                <a:solidFill>
                  <a:srgbClr val="003300"/>
                </a:solidFill>
              </a:rPr>
              <a:t>C</a:t>
            </a:r>
            <a:endParaRPr lang="ru-RU" sz="1200" dirty="0">
              <a:solidFill>
                <a:srgbClr val="0033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29454" y="1928802"/>
            <a:ext cx="1928826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3300"/>
                </a:solidFill>
              </a:rPr>
              <a:t>Гигиеничное удаление шкуры и рогов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935190" y="2571744"/>
            <a:ext cx="1935678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3300"/>
                </a:solidFill>
              </a:rPr>
              <a:t>Перенос головы на стол для инспекции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29453" y="3071810"/>
            <a:ext cx="1953289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3300"/>
                </a:solidFill>
              </a:rPr>
              <a:t>Хранение в холодильнике для субпродуктов при </a:t>
            </a:r>
            <a:r>
              <a:rPr lang="en-US" sz="1200" dirty="0">
                <a:solidFill>
                  <a:srgbClr val="003300"/>
                </a:solidFill>
              </a:rPr>
              <a:t>t</a:t>
            </a:r>
            <a:r>
              <a:rPr lang="ru-RU" sz="1200" dirty="0">
                <a:solidFill>
                  <a:srgbClr val="003300"/>
                </a:solidFill>
              </a:rPr>
              <a:t> не более 3°</a:t>
            </a:r>
            <a:r>
              <a:rPr lang="en-US" sz="1200" dirty="0">
                <a:solidFill>
                  <a:srgbClr val="003300"/>
                </a:solidFill>
              </a:rPr>
              <a:t>C</a:t>
            </a:r>
            <a:endParaRPr lang="ru-RU" sz="1200" dirty="0">
              <a:solidFill>
                <a:srgbClr val="0033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929454" y="3786190"/>
            <a:ext cx="1965164" cy="78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3300"/>
                </a:solidFill>
              </a:rPr>
              <a:t>Гигиеничное взвешивание и отправка при внутренней </a:t>
            </a:r>
            <a:r>
              <a:rPr lang="en-US" sz="1200" dirty="0">
                <a:solidFill>
                  <a:srgbClr val="003300"/>
                </a:solidFill>
              </a:rPr>
              <a:t>t</a:t>
            </a:r>
            <a:r>
              <a:rPr lang="ru-RU" sz="1200" dirty="0">
                <a:solidFill>
                  <a:srgbClr val="003300"/>
                </a:solidFill>
              </a:rPr>
              <a:t>  головы</a:t>
            </a:r>
          </a:p>
          <a:p>
            <a:pPr algn="ctr"/>
            <a:r>
              <a:rPr lang="ru-RU" sz="1200" dirty="0">
                <a:solidFill>
                  <a:srgbClr val="003300"/>
                </a:solidFill>
              </a:rPr>
              <a:t>не более 3°</a:t>
            </a:r>
            <a:r>
              <a:rPr lang="en-US" sz="1200" dirty="0">
                <a:solidFill>
                  <a:srgbClr val="003300"/>
                </a:solidFill>
              </a:rPr>
              <a:t>C</a:t>
            </a:r>
            <a:endParaRPr lang="ru-RU" sz="1200" dirty="0">
              <a:solidFill>
                <a:srgbClr val="003300"/>
              </a:solidFill>
            </a:endParaRPr>
          </a:p>
        </p:txBody>
      </p:sp>
      <p:cxnSp>
        <p:nvCxnSpPr>
          <p:cNvPr id="32" name="Прямая со стрелкой 31"/>
          <p:cNvCxnSpPr>
            <a:stCxn id="6" idx="2"/>
            <a:endCxn id="7" idx="0"/>
          </p:cNvCxnSpPr>
          <p:nvPr/>
        </p:nvCxnSpPr>
        <p:spPr>
          <a:xfrm rot="5400000">
            <a:off x="4500562" y="642918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8" idx="0"/>
          </p:cNvCxnSpPr>
          <p:nvPr/>
        </p:nvCxnSpPr>
        <p:spPr>
          <a:xfrm rot="5400000">
            <a:off x="4465637" y="1106471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4501356" y="1570818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4501356" y="1999446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4501356" y="2428074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4501356" y="2856702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4501356" y="3285330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4501356" y="3713958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4501356" y="4142586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4501356" y="4571214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4501356" y="4999842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4501356" y="5428470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4501356" y="5857098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5" idx="1"/>
            <a:endCxn id="20" idx="3"/>
          </p:cNvCxnSpPr>
          <p:nvPr/>
        </p:nvCxnSpPr>
        <p:spPr>
          <a:xfrm rot="10800000">
            <a:off x="2214546" y="4357694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stCxn id="20" idx="1"/>
            <a:endCxn id="23" idx="1"/>
          </p:cNvCxnSpPr>
          <p:nvPr/>
        </p:nvCxnSpPr>
        <p:spPr>
          <a:xfrm rot="10800000" flipV="1">
            <a:off x="285720" y="4357693"/>
            <a:ext cx="1588" cy="1893107"/>
          </a:xfrm>
          <a:prstGeom prst="bentConnector3">
            <a:avLst>
              <a:gd name="adj1" fmla="val 8997169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21" idx="1"/>
          </p:cNvCxnSpPr>
          <p:nvPr/>
        </p:nvCxnSpPr>
        <p:spPr>
          <a:xfrm>
            <a:off x="142844" y="4929198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142844" y="5570552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10" idx="3"/>
            <a:endCxn id="24" idx="1"/>
          </p:cNvCxnSpPr>
          <p:nvPr/>
        </p:nvCxnSpPr>
        <p:spPr>
          <a:xfrm>
            <a:off x="6786578" y="2214554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24" idx="3"/>
            <a:endCxn id="27" idx="3"/>
          </p:cNvCxnSpPr>
          <p:nvPr/>
        </p:nvCxnSpPr>
        <p:spPr>
          <a:xfrm>
            <a:off x="8858280" y="2214554"/>
            <a:ext cx="36338" cy="1964545"/>
          </a:xfrm>
          <a:prstGeom prst="bentConnector3">
            <a:avLst>
              <a:gd name="adj1" fmla="val 46697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25" idx="3"/>
          </p:cNvCxnSpPr>
          <p:nvPr/>
        </p:nvCxnSpPr>
        <p:spPr>
          <a:xfrm rot="10800000" flipV="1">
            <a:off x="8870868" y="2785110"/>
            <a:ext cx="158832" cy="9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10800000" flipV="1">
            <a:off x="8878824" y="3355848"/>
            <a:ext cx="146304" cy="9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 соответствии с этой схемой устанавливают контрольные критические точки.</a:t>
            </a:r>
          </a:p>
          <a:p>
            <a:pPr algn="ctr"/>
            <a:endParaRPr lang="ru-RU" dirty="0"/>
          </a:p>
          <a:p>
            <a:pPr algn="ctr"/>
            <a:r>
              <a:rPr lang="ru-RU" b="1" dirty="0">
                <a:solidFill>
                  <a:srgbClr val="008000"/>
                </a:solidFill>
              </a:rPr>
              <a:t>1.</a:t>
            </a:r>
            <a:r>
              <a:rPr lang="ru-RU" dirty="0"/>
              <a:t>Скот для убоя должен доставляться из хозяйств в сопровождении ветеринарных документов установленной формы и других сопроводительных документов чистым и если необходимо, должен мыться, если такая необходимость будет признана целесообразной ветеринарным врачом скотобазы.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857364"/>
            <a:ext cx="9144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</a:rPr>
              <a:t>2.</a:t>
            </a:r>
            <a:r>
              <a:rPr lang="ru-RU" dirty="0"/>
              <a:t>Все животные должны проходить </a:t>
            </a:r>
            <a:r>
              <a:rPr lang="ru-RU" dirty="0" err="1"/>
              <a:t>предубойный</a:t>
            </a:r>
            <a:r>
              <a:rPr lang="ru-RU" dirty="0"/>
              <a:t> ветеринарный осмотр с тем, чтобы гарантировать здоровье животных, направляемых в убойный цех. </a:t>
            </a:r>
          </a:p>
          <a:p>
            <a:pPr algn="ctr"/>
            <a:endParaRPr lang="ru-RU" sz="1400" dirty="0"/>
          </a:p>
          <a:p>
            <a:pPr algn="ctr"/>
            <a:r>
              <a:rPr lang="ru-RU" b="1" dirty="0">
                <a:solidFill>
                  <a:srgbClr val="008000"/>
                </a:solidFill>
              </a:rPr>
              <a:t>3.</a:t>
            </a:r>
            <a:r>
              <a:rPr lang="ru-RU" dirty="0"/>
              <a:t>Оглушение осуществляется в боксе и производится специально обученным оператором с использованием пневматического пистолета, при этом должна сохраняться сердечная активность. </a:t>
            </a:r>
          </a:p>
          <a:p>
            <a:pPr algn="ctr"/>
            <a:endParaRPr lang="ru-RU" sz="1200" dirty="0"/>
          </a:p>
          <a:p>
            <a:pPr algn="ctr"/>
            <a:r>
              <a:rPr lang="ru-RU" b="1" dirty="0">
                <a:solidFill>
                  <a:srgbClr val="008000"/>
                </a:solidFill>
              </a:rPr>
              <a:t>4.</a:t>
            </a:r>
            <a:r>
              <a:rPr lang="ru-RU" dirty="0"/>
              <a:t>Животное далее подвешивают для убоя на рельсовый путь. Убой должен выполняться в течение 60 секунд после оглушения, до того как будет восстановлена болевая чувствительность, с использованием асептической техники стерильных ножей.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64005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</a:rPr>
              <a:t>5.</a:t>
            </a:r>
            <a:r>
              <a:rPr lang="ru-RU" dirty="0"/>
              <a:t>Снятие шкуры и </a:t>
            </a:r>
            <a:r>
              <a:rPr lang="ru-RU" dirty="0" err="1"/>
              <a:t>нутрование</a:t>
            </a:r>
            <a:r>
              <a:rPr lang="ru-RU" dirty="0"/>
              <a:t> производятся при соблюдении правил производственной гигиены с использованием утвержденных гигиеничных операционных процедур.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37194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</a:rPr>
              <a:t>6.</a:t>
            </a:r>
            <a:r>
              <a:rPr lang="ru-RU" dirty="0"/>
              <a:t>Голова и внутренние органы гигиенично обрабатываются, следуя утвержден-</a:t>
            </a:r>
          </a:p>
          <a:p>
            <a:pPr algn="ctr"/>
            <a:r>
              <a:rPr lang="ru-RU" dirty="0"/>
              <a:t>ной гигиеничной процедуре. ВСЭ выполняется ветеринарно-санитарным врачом в соответствии с ветеринарно-санитарными правилами. </a:t>
            </a:r>
          </a:p>
          <a:p>
            <a:pPr algn="ctr"/>
            <a:r>
              <a:rPr lang="ru-RU" dirty="0"/>
              <a:t>Немедленно после обработки и ВСЭ туша и субпродукты охлаждаются.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Р\Desktop\УФСИН\фото\кк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15" y="65314"/>
            <a:ext cx="8974182" cy="6753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42844" y="333165"/>
            <a:ext cx="8956000" cy="5810479"/>
            <a:chOff x="142844" y="333165"/>
            <a:chExt cx="8956000" cy="5810479"/>
          </a:xfrm>
        </p:grpSpPr>
        <p:pic>
          <p:nvPicPr>
            <p:cNvPr id="2050" name="Picture 2" descr="C:\Users\НР\Desktop\УФСИН\фото\ккт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44" y="1747836"/>
              <a:ext cx="8929750" cy="4395808"/>
            </a:xfrm>
            <a:prstGeom prst="rect">
              <a:avLst/>
            </a:prstGeom>
            <a:noFill/>
          </p:spPr>
        </p:pic>
        <p:pic>
          <p:nvPicPr>
            <p:cNvPr id="2051" name="Picture 3" descr="C:\Users\НР\Desktop\УФСИН\фото\шапка.jpg"/>
            <p:cNvPicPr>
              <a:picLocks noChangeAspect="1" noChangeArrowheads="1"/>
            </p:cNvPicPr>
            <p:nvPr/>
          </p:nvPicPr>
          <p:blipFill>
            <a:blip r:embed="rId3"/>
            <a:srcRect b="3160"/>
            <a:stretch>
              <a:fillRect/>
            </a:stretch>
          </p:blipFill>
          <p:spPr bwMode="auto">
            <a:xfrm>
              <a:off x="169333" y="333165"/>
              <a:ext cx="8929511" cy="145276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Р\Desktop\УФСИН\фото\ккт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503" y="357166"/>
            <a:ext cx="8908868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803149"/>
            <a:ext cx="88583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Разработанный план ХАССП по убою скота на бойне позволяет гарантировать переработчикам безопасность и качество мясного сырья, выделяя контрольные критические точки и устанавливая корректирующие меры. </a:t>
            </a:r>
          </a:p>
          <a:p>
            <a:pPr algn="ctr"/>
            <a:endParaRPr lang="ru-RU" sz="2000" b="1" i="1" dirty="0"/>
          </a:p>
          <a:p>
            <a:pPr algn="ctr"/>
            <a:r>
              <a:rPr lang="ru-RU" sz="2000" b="1" i="1" dirty="0"/>
              <a:t>Данный план позволяет осуществлять производство свежих мясных туш и субпродуктов на основе принципов ХАССП, что является весьма важным в связи с вступлением Российской Федерации в Таможенный союз, и соответствует принятым на сегодня международным стандартам производственной гигиены для убойных предприятий и стандартам благополучия животных.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5"/>
            <a:ext cx="9436118" cy="706787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715404" y="6429396"/>
            <a:ext cx="357158" cy="357166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85728"/>
            <a:ext cx="9128760" cy="621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Концепция</a:t>
            </a:r>
            <a:r>
              <a:rPr kumimoji="0" lang="ru-RU" sz="3200" b="1" i="1" u="sng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sng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HACCP</a:t>
            </a:r>
            <a:endParaRPr kumimoji="0" lang="ru-RU" sz="3200" b="1" i="1" u="sng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200" i="1" dirty="0"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en-US" sz="3200" i="1" dirty="0">
                <a:latin typeface="Arial" pitchFamily="34" charset="0"/>
                <a:cs typeface="Arial" pitchFamily="34" charset="0"/>
              </a:rPr>
              <a:t> Hazard Analysis and 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3200" i="1" dirty="0">
                <a:latin typeface="Arial" pitchFamily="34" charset="0"/>
                <a:cs typeface="Arial" pitchFamily="34" charset="0"/>
              </a:rPr>
              <a:t>Critical Control Points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)</a:t>
            </a:r>
            <a:endParaRPr kumimoji="0" lang="ru-RU" sz="3200" i="1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(рус. </a:t>
            </a:r>
            <a:r>
              <a:rPr lang="ru-RU" sz="3200" i="1" dirty="0">
                <a:latin typeface="Arial" pitchFamily="34" charset="0"/>
                <a:ea typeface="+mj-ea"/>
                <a:cs typeface="Arial" pitchFamily="34" charset="0"/>
              </a:rPr>
              <a:t>в</a:t>
            </a:r>
            <a:r>
              <a:rPr kumimoji="0" lang="ru-RU" sz="3200" i="1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ариант</a:t>
            </a:r>
            <a:r>
              <a:rPr kumimoji="0" lang="ru-RU" sz="3200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ХАССП)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1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была разработана в США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в1960-х гг.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 1993 г. документ был одобрен и рекомендован к применению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Комиссией Кодекс Алиментариус. </a:t>
            </a:r>
            <a:endParaRPr kumimoji="0" lang="ru-RU" sz="3200" b="1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85728"/>
            <a:ext cx="9128760" cy="621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ГОСТ</a:t>
            </a:r>
            <a:r>
              <a:rPr kumimoji="0" lang="ru-RU" sz="3600" b="1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33182-2014 </a:t>
            </a:r>
            <a:r>
              <a:rPr kumimoji="0" lang="ru-RU" sz="3600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</a:t>
            </a:r>
            <a:r>
              <a:rPr lang="ru-RU" sz="3600" i="1" dirty="0">
                <a:latin typeface="Arial" pitchFamily="34" charset="0"/>
                <a:ea typeface="+mj-ea"/>
                <a:cs typeface="Arial" pitchFamily="34" charset="0"/>
              </a:rPr>
              <a:t>П</a:t>
            </a:r>
            <a:r>
              <a:rPr kumimoji="0" lang="ru-RU" sz="3600" i="1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ромышленность</a:t>
            </a:r>
            <a:r>
              <a:rPr kumimoji="0" lang="ru-RU" sz="3600" i="1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мясная. Порядок разработки системы ХАССП на предприятиях мясной промышленности»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i="1" baseline="0" dirty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baseline="0" dirty="0">
                <a:latin typeface="Arial" pitchFamily="34" charset="0"/>
                <a:ea typeface="+mj-ea"/>
                <a:cs typeface="Arial" pitchFamily="34" charset="0"/>
              </a:rPr>
              <a:t>ГОСТ Р 51705.1-2001 </a:t>
            </a:r>
            <a:r>
              <a:rPr lang="ru-RU" sz="3600" i="1" baseline="0" dirty="0">
                <a:latin typeface="Arial" pitchFamily="34" charset="0"/>
                <a:ea typeface="+mj-ea"/>
                <a:cs typeface="Arial" pitchFamily="34" charset="0"/>
              </a:rPr>
              <a:t>«Системы качества. Управление качеством пищевых продуктов на основе принципов ХАССП. Общие требования»</a:t>
            </a:r>
            <a:endParaRPr kumimoji="0" lang="ru-RU" sz="3600" i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85728"/>
            <a:ext cx="9128760" cy="621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Концепция</a:t>
            </a:r>
            <a:r>
              <a:rPr kumimoji="0" lang="ru-RU" sz="3600" b="1" i="1" u="sng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1" u="sng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HACCP</a:t>
            </a:r>
            <a:r>
              <a:rPr kumimoji="0" lang="ru-RU" sz="3600" b="1" i="1" u="sng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(ХАССП)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i="1" dirty="0">
                <a:latin typeface="Arial" pitchFamily="34" charset="0"/>
                <a:ea typeface="+mj-ea"/>
                <a:cs typeface="Arial" pitchFamily="34" charset="0"/>
              </a:rPr>
              <a:t>концепция, предусматривающая систематическое определение, оценку и управление опасностями (опасными факторами), влияющими на безопасность пищевой продукции</a:t>
            </a:r>
            <a:endParaRPr kumimoji="0" lang="ru-RU" sz="3600" i="1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1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7.jpg"/>
          <p:cNvPicPr>
            <a:picLocks noChangeAspect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285852" y="1071546"/>
            <a:ext cx="6572296" cy="464347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Кодекс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Алиментариус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 (лат. </a:t>
            </a:r>
            <a:r>
              <a:rPr lang="ru-RU" sz="2000" b="1" i="1" dirty="0" err="1">
                <a:latin typeface="Arial" pitchFamily="34" charset="0"/>
                <a:cs typeface="Arial" pitchFamily="34" charset="0"/>
              </a:rPr>
              <a:t>Codex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latin typeface="Arial" pitchFamily="34" charset="0"/>
                <a:cs typeface="Arial" pitchFamily="34" charset="0"/>
              </a:rPr>
              <a:t>Alimentarius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 — Пищевой Кодекс) — это свод пищевых международных стандартов, принятых Международной комиссией ФАО/ВОЗ по внедрению кодекса стандартов и правил по пищевым продуктам. </a:t>
            </a:r>
          </a:p>
          <a:p>
            <a:pPr algn="ctr"/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Стандарты Кодекса охватывают основные продукты питания — как обработанные и полуфабрикаты, так и необработанные.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" y="785794"/>
            <a:ext cx="9048750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8729634" cy="642939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Разработка системы контроля производственного процесса согласно этой концепции включает три стадии:</a:t>
            </a:r>
            <a:br>
              <a:rPr lang="ru-RU" sz="3200" i="1" u="sng" dirty="0">
                <a:latin typeface="Arial" pitchFamily="34" charset="0"/>
                <a:cs typeface="Arial" pitchFamily="34" charset="0"/>
              </a:rPr>
            </a:br>
            <a:br>
              <a:rPr lang="ru-RU" sz="3200" i="1" u="sng" dirty="0">
                <a:latin typeface="Arial" pitchFamily="34" charset="0"/>
                <a:cs typeface="Arial" pitchFamily="34" charset="0"/>
              </a:rPr>
            </a:br>
            <a:r>
              <a:rPr lang="ru-RU" sz="3200" i="1" dirty="0">
                <a:latin typeface="Arial" pitchFamily="34" charset="0"/>
                <a:cs typeface="Arial" pitchFamily="34" charset="0"/>
              </a:rPr>
              <a:t>1.Оценку гигиенической опасности, связанную с определенным пищевым продуктом;</a:t>
            </a:r>
            <a:br>
              <a:rPr lang="ru-RU" sz="3200" i="1" dirty="0">
                <a:latin typeface="Arial" pitchFamily="34" charset="0"/>
                <a:cs typeface="Arial" pitchFamily="34" charset="0"/>
              </a:rPr>
            </a:br>
            <a:r>
              <a:rPr lang="ru-RU" sz="3200" i="1" dirty="0">
                <a:latin typeface="Arial" pitchFamily="34" charset="0"/>
                <a:cs typeface="Arial" pitchFamily="34" charset="0"/>
              </a:rPr>
              <a:t>2.Определение критических контрольных точек, в которых может возникнуть опасность;</a:t>
            </a:r>
            <a:br>
              <a:rPr lang="ru-RU" sz="3200" i="1" dirty="0">
                <a:latin typeface="Arial" pitchFamily="34" charset="0"/>
                <a:cs typeface="Arial" pitchFamily="34" charset="0"/>
              </a:rPr>
            </a:br>
            <a:r>
              <a:rPr lang="ru-RU" sz="3200" i="1" dirty="0">
                <a:latin typeface="Arial" pitchFamily="34" charset="0"/>
                <a:cs typeface="Arial" pitchFamily="34" charset="0"/>
              </a:rPr>
              <a:t>3.Выявление и отслеживание контрольных параметров, с помощью которых можно предотвратить имеющиеся опасности.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1650</Words>
  <Application>Microsoft Office PowerPoint</Application>
  <PresentationFormat>Экран (4:3)</PresentationFormat>
  <Paragraphs>183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Arial</vt:lpstr>
      <vt:lpstr>Calibri</vt:lpstr>
      <vt:lpstr>Тема Office</vt:lpstr>
      <vt:lpstr>Курс лекций «Приемка, убой и первичная обработка скота и птицы»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Разработка системы контроля производственного процесса согласно этой концепции включает три стадии:  1.Оценку гигиенической опасности, связанную с определенным пищевым продуктом; 2.Определение критических контрольных точек, в которых может возникнуть опасность; 3.Выявление и отслеживание контрольных параметров, с помощью которых можно предотвратить имеющиеся опасности.</vt:lpstr>
      <vt:lpstr>Презентация PowerPoint</vt:lpstr>
      <vt:lpstr>Группа ХАССП – группа специалистов  (с квалификацией в разных областях), которая разрабатывает, внедряет и поддерживает в рабочем состоянии систему ХАССП.</vt:lpstr>
      <vt:lpstr>Презентация PowerPoint</vt:lpstr>
      <vt:lpstr>Презентация PowerPoint</vt:lpstr>
      <vt:lpstr>Презентация PowerPoint</vt:lpstr>
      <vt:lpstr>Опасность – потенциальный источник вреда здоровью человека.  Опасный фактор – вид опасности с конкретными признаками.  Управление риском – процедура выработки и реализации предупреждающих и корректирующих действий. </vt:lpstr>
      <vt:lpstr>Презентация PowerPoint</vt:lpstr>
      <vt:lpstr>Презентация PowerPoint</vt:lpstr>
      <vt:lpstr>Презентация PowerPoint</vt:lpstr>
      <vt:lpstr>  Одной из важнейших целей современных пищевых предприятий является обеспечение безопасности продукции в соответствии с принципами ХАССП: 1.Выявление опасных факторов; 2.Определение критических контрольных точек; 3.Определение критических пределов; 4.Создание системы мониторинга; 5.Разработки системы корректирующих воздействий; 6.Разработка системы проверок; 7.Разработка системы документации.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Типовые опасные факторы</vt:lpstr>
      <vt:lpstr>Презентация PowerPoint</vt:lpstr>
      <vt:lpstr>Презентация PowerPoint</vt:lpstr>
      <vt:lpstr>Презентация PowerPoint</vt:lpstr>
      <vt:lpstr>Анализ рисков и прослеживаемость безопасности на убойном пункте по первичной переработке  крупного рогатого скота </vt:lpstr>
      <vt:lpstr>Презентация PowerPoint</vt:lpstr>
      <vt:lpstr>План ХАССП для убойного пункта по  первичной переработки крупного рогатого скота,  производству свежих туш и субпродуктов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и подтверждение соответствия</dc:title>
  <dc:creator>ADMIN</dc:creator>
  <cp:lastModifiedBy>Марина Васильева</cp:lastModifiedBy>
  <cp:revision>189</cp:revision>
  <dcterms:created xsi:type="dcterms:W3CDTF">2014-09-19T18:38:09Z</dcterms:created>
  <dcterms:modified xsi:type="dcterms:W3CDTF">2024-03-03T18:31:44Z</dcterms:modified>
</cp:coreProperties>
</file>